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2" r:id="rId9"/>
    <p:sldId id="263" r:id="rId10"/>
    <p:sldId id="265" r:id="rId11"/>
  </p:sldIdLst>
  <p:sldSz cx="18288000" cy="10287000"/>
  <p:notesSz cx="6858000" cy="9144000"/>
  <p:embeddedFontLst>
    <p:embeddedFont>
      <p:font typeface="Barlow SemiCondensed Semi-Bold" panose="020B0604020202020204" charset="0"/>
      <p:regular r:id="rId12"/>
    </p:embeddedFont>
    <p:embeddedFont>
      <p:font typeface="Montserrat" panose="020B0604020202020204" charset="0"/>
      <p:regular r:id="rId13"/>
    </p:embeddedFont>
    <p:embeddedFont>
      <p:font typeface="Montserrat Bold" panose="020B0604020202020204" charset="0"/>
      <p:regular r:id="rId14"/>
    </p:embeddedFont>
    <p:embeddedFont>
      <p:font typeface="Montserrat Medium Italics" panose="020B0604020202020204" charset="0"/>
      <p:regular r:id="rId15"/>
    </p:embeddedFont>
    <p:embeddedFont>
      <p:font typeface="Barlow SemiCondensed Bo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 Medium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0" d="100"/>
          <a:sy n="30" d="100"/>
        </p:scale>
        <p:origin x="1632" y="5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4.png"/><Relationship Id="rId10" Type="http://schemas.openxmlformats.org/officeDocument/2006/relationships/image" Target="../media/image21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image" Target="../media/image2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6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38C7F"/>
          </a:solidFill>
        </p:spPr>
      </p:sp>
      <p:sp>
        <p:nvSpPr>
          <p:cNvPr id="3" name="Freeform 3"/>
          <p:cNvSpPr/>
          <p:nvPr/>
        </p:nvSpPr>
        <p:spPr>
          <a:xfrm>
            <a:off x="257705" y="8378566"/>
            <a:ext cx="17178973" cy="893754"/>
          </a:xfrm>
          <a:custGeom>
            <a:avLst/>
            <a:gdLst/>
            <a:ahLst/>
            <a:cxnLst/>
            <a:rect l="l" t="t" r="r" b="b"/>
            <a:pathLst>
              <a:path w="17178973" h="893754">
                <a:moveTo>
                  <a:pt x="0" y="0"/>
                </a:moveTo>
                <a:lnTo>
                  <a:pt x="17178974" y="0"/>
                </a:lnTo>
                <a:lnTo>
                  <a:pt x="17178974" y="893753"/>
                </a:lnTo>
                <a:lnTo>
                  <a:pt x="0" y="893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9617"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246819" y="1477525"/>
            <a:ext cx="17178973" cy="893754"/>
          </a:xfrm>
          <a:custGeom>
            <a:avLst/>
            <a:gdLst/>
            <a:ahLst/>
            <a:cxnLst/>
            <a:rect l="l" t="t" r="r" b="b"/>
            <a:pathLst>
              <a:path w="17178973" h="893754">
                <a:moveTo>
                  <a:pt x="0" y="893754"/>
                </a:moveTo>
                <a:lnTo>
                  <a:pt x="17178974" y="893754"/>
                </a:lnTo>
                <a:lnTo>
                  <a:pt x="17178974" y="0"/>
                </a:lnTo>
                <a:lnTo>
                  <a:pt x="0" y="0"/>
                </a:lnTo>
                <a:lnTo>
                  <a:pt x="0" y="893754"/>
                </a:lnTo>
                <a:close/>
              </a:path>
            </a:pathLst>
          </a:custGeom>
          <a:blipFill>
            <a:blip r:embed="rId2"/>
            <a:stretch>
              <a:fillRect t="-279617"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2339917"/>
            <a:ext cx="11417085" cy="63878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AutoShape 9"/>
          <p:cNvSpPr/>
          <p:nvPr/>
        </p:nvSpPr>
        <p:spPr>
          <a:xfrm>
            <a:off x="1028700" y="8626395"/>
            <a:ext cx="2540460" cy="0"/>
          </a:xfrm>
          <a:prstGeom prst="line">
            <a:avLst/>
          </a:prstGeom>
          <a:ln w="66675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760931" y="9111322"/>
            <a:ext cx="462862" cy="462862"/>
          </a:xfrm>
          <a:custGeom>
            <a:avLst/>
            <a:gdLst/>
            <a:ahLst/>
            <a:cxnLst/>
            <a:rect l="l" t="t" r="r" b="b"/>
            <a:pathLst>
              <a:path w="462862" h="462862">
                <a:moveTo>
                  <a:pt x="0" y="0"/>
                </a:moveTo>
                <a:lnTo>
                  <a:pt x="462862" y="0"/>
                </a:lnTo>
                <a:lnTo>
                  <a:pt x="462862" y="462862"/>
                </a:lnTo>
                <a:lnTo>
                  <a:pt x="0" y="462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028700" y="9111322"/>
            <a:ext cx="462862" cy="462862"/>
          </a:xfrm>
          <a:custGeom>
            <a:avLst/>
            <a:gdLst/>
            <a:ahLst/>
            <a:cxnLst/>
            <a:rect l="l" t="t" r="r" b="b"/>
            <a:pathLst>
              <a:path w="462862" h="462862">
                <a:moveTo>
                  <a:pt x="462862" y="0"/>
                </a:moveTo>
                <a:lnTo>
                  <a:pt x="0" y="0"/>
                </a:lnTo>
                <a:lnTo>
                  <a:pt x="0" y="462862"/>
                </a:lnTo>
                <a:lnTo>
                  <a:pt x="462862" y="462862"/>
                </a:lnTo>
                <a:lnTo>
                  <a:pt x="462862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3669210" y="8679953"/>
            <a:ext cx="547479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1856381" y="871904"/>
            <a:ext cx="5402920" cy="0"/>
          </a:xfrm>
          <a:prstGeom prst="line">
            <a:avLst/>
          </a:prstGeom>
          <a:ln w="4476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336400" y="3087574"/>
            <a:ext cx="7807600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16"/>
              </a:lnSpc>
            </a:pPr>
            <a:r>
              <a:rPr lang="id-ID" sz="12412" spc="-695" dirty="0" smtClean="0">
                <a:solidFill>
                  <a:srgbClr val="232323"/>
                </a:solidFill>
                <a:latin typeface="Barlow SemiCondensed Semi-Bold"/>
              </a:rPr>
              <a:t>Breast Cancer Classification</a:t>
            </a:r>
            <a:endParaRPr lang="en-US" sz="12412" spc="-695" dirty="0">
              <a:solidFill>
                <a:srgbClr val="232323"/>
              </a:solidFill>
              <a:latin typeface="Barlow SemiCondensed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093029" y="7129915"/>
            <a:ext cx="887055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2"/>
              </a:lnSpc>
            </a:pPr>
            <a:r>
              <a:rPr lang="id-ID" spc="705" dirty="0" smtClean="0">
                <a:solidFill>
                  <a:srgbClr val="A6A6A6"/>
                </a:solidFill>
                <a:latin typeface="Montserrat"/>
              </a:rPr>
              <a:t>Disusun oleh: Putri Adinda Kumalasari</a:t>
            </a:r>
            <a:endParaRPr lang="en-US" spc="705" dirty="0">
              <a:solidFill>
                <a:srgbClr val="A6A6A6"/>
              </a:solidFill>
              <a:latin typeface="Montserra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24655" y="8482389"/>
            <a:ext cx="1748549" cy="32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100" dirty="0">
                <a:solidFill>
                  <a:srgbClr val="232323"/>
                </a:solidFill>
                <a:latin typeface="Montserrat Medium"/>
              </a:rPr>
              <a:t>Start Slide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72123" y="9145586"/>
            <a:ext cx="54029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BD59"/>
                </a:solidFill>
                <a:latin typeface="Montserrat Medium Italics"/>
              </a:rPr>
              <a:t>Go to the next slide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67778" y1="28611" x2="67778" y2="28611"/>
                        <a14:backgroundMark x1="67778" y1="28611" x2="70278" y2="50000"/>
                        <a14:backgroundMark x1="70556" y1="48889" x2="65833" y2="57222"/>
                        <a14:backgroundMark x1="66944" y1="54722" x2="73611" y2="61944"/>
                        <a14:backgroundMark x1="72222" y1="60833" x2="77222" y2="72778"/>
                        <a14:backgroundMark x1="76944" y1="72778" x2="67222" y2="84722"/>
                        <a14:backgroundMark x1="66944" y1="84722" x2="55000" y2="76667"/>
                        <a14:backgroundMark x1="55833" y1="75556" x2="40556" y2="87500"/>
                        <a14:backgroundMark x1="40556" y1="85556" x2="30556" y2="78889"/>
                        <a14:backgroundMark x1="30556" y1="78889" x2="26389" y2="63889"/>
                        <a14:backgroundMark x1="27222" y1="64167" x2="40278" y2="55278"/>
                        <a14:backgroundMark x1="42222" y1="13889" x2="56944" y2="12222"/>
                        <a14:backgroundMark x1="56944" y1="12778" x2="67778" y2="30556"/>
                        <a14:backgroundMark x1="41667" y1="28056" x2="55833" y2="28611"/>
                        <a14:backgroundMark x1="42222" y1="30000" x2="48333" y2="41389"/>
                        <a14:backgroundMark x1="67778" y1="40833" x2="60556" y2="53889"/>
                        <a14:backgroundMark x1="38889" y1="80833" x2="48889" y2="67500"/>
                        <a14:backgroundMark x1="62222" y1="57222" x2="71111" y2="6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891" y="3079396"/>
            <a:ext cx="3559490" cy="3559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1"/>
          <p:cNvSpPr txBox="1"/>
          <p:nvPr/>
        </p:nvSpPr>
        <p:spPr>
          <a:xfrm>
            <a:off x="11856381" y="758001"/>
            <a:ext cx="5664611" cy="316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100" dirty="0" smtClean="0">
                <a:solidFill>
                  <a:srgbClr val="232323"/>
                </a:solidFill>
                <a:latin typeface="Montserrat Medium"/>
              </a:rPr>
              <a:t>DS 35.0 – Data Science</a:t>
            </a:r>
            <a:endParaRPr lang="en-US" sz="2100" dirty="0">
              <a:solidFill>
                <a:srgbClr val="232323"/>
              </a:solidFill>
              <a:latin typeface="Montserrat Medium"/>
            </a:endParaRPr>
          </a:p>
        </p:txBody>
      </p:sp>
      <p:sp>
        <p:nvSpPr>
          <p:cNvPr id="30" name="TextBox 21"/>
          <p:cNvSpPr txBox="1"/>
          <p:nvPr/>
        </p:nvSpPr>
        <p:spPr>
          <a:xfrm>
            <a:off x="1491562" y="6126459"/>
            <a:ext cx="7709629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04"/>
              </a:lnSpc>
            </a:pPr>
            <a:r>
              <a:rPr lang="id-ID" sz="2000" dirty="0" smtClean="0">
                <a:solidFill>
                  <a:srgbClr val="232323"/>
                </a:solidFill>
                <a:latin typeface="Montserrat Medium"/>
              </a:rPr>
              <a:t>Menggunakan dataset Load_Breast_Cancer dari Sklearn </a:t>
            </a:r>
            <a:endParaRPr lang="en-US" sz="2000" dirty="0">
              <a:solidFill>
                <a:srgbClr val="232323"/>
              </a:solidFill>
              <a:latin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6676" t="-17256" b="-933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57705" y="8378566"/>
            <a:ext cx="17178973" cy="893754"/>
          </a:xfrm>
          <a:custGeom>
            <a:avLst/>
            <a:gdLst/>
            <a:ahLst/>
            <a:cxnLst/>
            <a:rect l="l" t="t" r="r" b="b"/>
            <a:pathLst>
              <a:path w="17178973" h="893754">
                <a:moveTo>
                  <a:pt x="0" y="0"/>
                </a:moveTo>
                <a:lnTo>
                  <a:pt x="17178974" y="0"/>
                </a:lnTo>
                <a:lnTo>
                  <a:pt x="17178974" y="893753"/>
                </a:lnTo>
                <a:lnTo>
                  <a:pt x="0" y="89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9617"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257705" y="1610749"/>
            <a:ext cx="17178973" cy="893754"/>
          </a:xfrm>
          <a:custGeom>
            <a:avLst/>
            <a:gdLst/>
            <a:ahLst/>
            <a:cxnLst/>
            <a:rect l="l" t="t" r="r" b="b"/>
            <a:pathLst>
              <a:path w="17178973" h="893754">
                <a:moveTo>
                  <a:pt x="0" y="893754"/>
                </a:moveTo>
                <a:lnTo>
                  <a:pt x="17178974" y="893754"/>
                </a:lnTo>
                <a:lnTo>
                  <a:pt x="17178974" y="0"/>
                </a:lnTo>
                <a:lnTo>
                  <a:pt x="0" y="0"/>
                </a:lnTo>
                <a:lnTo>
                  <a:pt x="0" y="893754"/>
                </a:lnTo>
                <a:close/>
              </a:path>
            </a:pathLst>
          </a:custGeom>
          <a:blipFill>
            <a:blip r:embed="rId3"/>
            <a:stretch>
              <a:fillRect t="-279617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998903" y="4298150"/>
            <a:ext cx="7696575" cy="1526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16"/>
              </a:lnSpc>
            </a:pPr>
            <a:r>
              <a:rPr lang="en-US" sz="12412" spc="-695" dirty="0" err="1" smtClean="0">
                <a:solidFill>
                  <a:srgbClr val="232323"/>
                </a:solidFill>
                <a:latin typeface="Barlow SemiCondensed Semi-Bold"/>
              </a:rPr>
              <a:t>Terima</a:t>
            </a:r>
            <a:r>
              <a:rPr lang="en-US" sz="12412" spc="-695" dirty="0" smtClean="0">
                <a:solidFill>
                  <a:srgbClr val="232323"/>
                </a:solidFill>
                <a:latin typeface="Barlow SemiCondensed Semi-Bold"/>
              </a:rPr>
              <a:t> </a:t>
            </a:r>
            <a:r>
              <a:rPr lang="en-US" sz="12412" spc="-695" dirty="0" err="1" smtClean="0">
                <a:solidFill>
                  <a:srgbClr val="232323"/>
                </a:solidFill>
                <a:latin typeface="Barlow SemiCondensed Semi-Bold"/>
              </a:rPr>
              <a:t>Kasih</a:t>
            </a:r>
            <a:endParaRPr lang="en-US" sz="12412" spc="-695" dirty="0">
              <a:solidFill>
                <a:srgbClr val="232323"/>
              </a:solidFill>
              <a:latin typeface="Barlow SemiCondensed Semi-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26744" y="7509707"/>
            <a:ext cx="1216065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b="1" dirty="0" err="1" smtClean="0">
                <a:solidFill>
                  <a:srgbClr val="232323"/>
                </a:solidFill>
                <a:latin typeface="Montserrat"/>
              </a:rPr>
              <a:t>Github</a:t>
            </a:r>
            <a:r>
              <a:rPr lang="en-US" sz="2100" b="1" dirty="0">
                <a:solidFill>
                  <a:srgbClr val="232323"/>
                </a:solidFill>
                <a:latin typeface="Montserrat"/>
              </a:rPr>
              <a:t>: </a:t>
            </a:r>
            <a:r>
              <a:rPr lang="en-US" sz="2100" dirty="0">
                <a:solidFill>
                  <a:srgbClr val="232323"/>
                </a:solidFill>
                <a:latin typeface="Montserrat"/>
              </a:rPr>
              <a:t>https://github.com/Putri-Adinda-Kumalasari/breast-cancer-classification.git</a:t>
            </a:r>
            <a:endParaRPr lang="en-US" sz="2100" dirty="0">
              <a:solidFill>
                <a:srgbClr val="232323"/>
              </a:solidFill>
              <a:latin typeface="Montserrat"/>
            </a:endParaRPr>
          </a:p>
        </p:txBody>
      </p:sp>
      <p:sp>
        <p:nvSpPr>
          <p:cNvPr id="23" name="AutoShape 14"/>
          <p:cNvSpPr/>
          <p:nvPr/>
        </p:nvSpPr>
        <p:spPr>
          <a:xfrm>
            <a:off x="11856381" y="871904"/>
            <a:ext cx="5402920" cy="0"/>
          </a:xfrm>
          <a:prstGeom prst="line">
            <a:avLst/>
          </a:prstGeom>
          <a:ln w="4476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1"/>
          <p:cNvSpPr txBox="1"/>
          <p:nvPr/>
        </p:nvSpPr>
        <p:spPr>
          <a:xfrm>
            <a:off x="11856381" y="758001"/>
            <a:ext cx="5664611" cy="316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100" dirty="0" smtClean="0">
                <a:solidFill>
                  <a:srgbClr val="232323"/>
                </a:solidFill>
                <a:latin typeface="Montserrat Medium"/>
              </a:rPr>
              <a:t>DS 35.0 – Data Science</a:t>
            </a:r>
            <a:endParaRPr lang="en-US" sz="2100" dirty="0">
              <a:solidFill>
                <a:srgbClr val="232323"/>
              </a:solidFill>
              <a:latin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025427" cy="10287000"/>
          </a:xfrm>
          <a:prstGeom prst="rect">
            <a:avLst/>
          </a:prstGeom>
          <a:solidFill>
            <a:srgbClr val="038C7F"/>
          </a:solidFill>
        </p:spPr>
      </p:sp>
      <p:sp>
        <p:nvSpPr>
          <p:cNvPr id="3" name="AutoShape 3"/>
          <p:cNvSpPr/>
          <p:nvPr/>
        </p:nvSpPr>
        <p:spPr>
          <a:xfrm>
            <a:off x="0" y="6616312"/>
            <a:ext cx="10025427" cy="3714231"/>
          </a:xfrm>
          <a:prstGeom prst="rect">
            <a:avLst/>
          </a:prstGeom>
          <a:solidFill>
            <a:srgbClr val="FFBD59"/>
          </a:solidFill>
        </p:spPr>
      </p:sp>
      <p:sp>
        <p:nvSpPr>
          <p:cNvPr id="8" name="AutoShape 8"/>
          <p:cNvSpPr/>
          <p:nvPr/>
        </p:nvSpPr>
        <p:spPr>
          <a:xfrm flipV="1">
            <a:off x="1607804" y="2973438"/>
            <a:ext cx="6439918" cy="60450"/>
          </a:xfrm>
          <a:prstGeom prst="line">
            <a:avLst/>
          </a:prstGeom>
          <a:ln w="47625" cap="flat">
            <a:solidFill>
              <a:srgbClr val="FCD24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607804" y="2116188"/>
            <a:ext cx="643991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id-ID" sz="5999" dirty="0" smtClean="0">
                <a:solidFill>
                  <a:srgbClr val="FFFFFF"/>
                </a:solidFill>
                <a:latin typeface="Barlow SemiCondensed Bold"/>
              </a:rPr>
              <a:t>Deskripsi Dataset</a:t>
            </a:r>
            <a:endParaRPr lang="en-US" sz="5999" dirty="0">
              <a:solidFill>
                <a:srgbClr val="FFFFFF"/>
              </a:solidFill>
              <a:latin typeface="Barlow SemiCondense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7804" y="7091518"/>
            <a:ext cx="6202633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9"/>
              </a:lnSpc>
            </a:pPr>
            <a:r>
              <a:rPr lang="id-ID" sz="2399" dirty="0" smtClean="0">
                <a:solidFill>
                  <a:srgbClr val="232323"/>
                </a:solidFill>
                <a:latin typeface="Barlow SemiCondensed Bold"/>
              </a:rPr>
              <a:t>OLAHAN DATASET:</a:t>
            </a:r>
            <a:endParaRPr lang="en-US" sz="2399" dirty="0">
              <a:solidFill>
                <a:srgbClr val="232323"/>
              </a:solidFill>
              <a:latin typeface="Barlow SemiCondense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07804" y="3294506"/>
            <a:ext cx="5741927" cy="297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Tx/>
              <a:buChar char="-"/>
            </a:pPr>
            <a:r>
              <a:rPr lang="id-ID" sz="2100" dirty="0" smtClean="0">
                <a:solidFill>
                  <a:srgbClr val="FFFFFF"/>
                </a:solidFill>
                <a:latin typeface="Montserrat"/>
              </a:rPr>
              <a:t>Dataset kanker payudara digunakan untuk klasifikasi</a:t>
            </a:r>
          </a:p>
          <a:p>
            <a:pPr marL="342900" indent="-342900">
              <a:lnSpc>
                <a:spcPts val="2940"/>
              </a:lnSpc>
              <a:buFontTx/>
              <a:buChar char="-"/>
            </a:pPr>
            <a:r>
              <a:rPr lang="id-ID" sz="2100" dirty="0" smtClean="0">
                <a:solidFill>
                  <a:srgbClr val="FFFFFF"/>
                </a:solidFill>
                <a:latin typeface="Montserrat"/>
              </a:rPr>
              <a:t>Sumber: Scikit-learn</a:t>
            </a:r>
          </a:p>
          <a:p>
            <a:pPr marL="342900" indent="-342900">
              <a:lnSpc>
                <a:spcPts val="2940"/>
              </a:lnSpc>
              <a:buFontTx/>
              <a:buChar char="-"/>
            </a:pPr>
            <a:r>
              <a:rPr lang="id-ID" sz="2100" dirty="0" smtClean="0">
                <a:solidFill>
                  <a:srgbClr val="FFFFFF"/>
                </a:solidFill>
                <a:latin typeface="Montserrat"/>
              </a:rPr>
              <a:t>Terdapat 30 fitur</a:t>
            </a:r>
          </a:p>
          <a:p>
            <a:pPr marL="342900" indent="-342900">
              <a:lnSpc>
                <a:spcPts val="2940"/>
              </a:lnSpc>
              <a:buFontTx/>
              <a:buChar char="-"/>
            </a:pPr>
            <a:r>
              <a:rPr lang="id-ID" sz="2100" dirty="0" smtClean="0">
                <a:solidFill>
                  <a:srgbClr val="FFFFFF"/>
                </a:solidFill>
                <a:latin typeface="Montserrat"/>
              </a:rPr>
              <a:t>Jumlah dataset sebanyak 569 sampel</a:t>
            </a:r>
          </a:p>
          <a:p>
            <a:pPr marL="342900" indent="-342900">
              <a:lnSpc>
                <a:spcPts val="2940"/>
              </a:lnSpc>
              <a:buFontTx/>
              <a:buChar char="-"/>
            </a:pPr>
            <a:r>
              <a:rPr lang="id-ID" sz="2100" dirty="0" smtClean="0">
                <a:solidFill>
                  <a:srgbClr val="FFFFFF"/>
                </a:solidFill>
                <a:latin typeface="Montserrat"/>
              </a:rPr>
              <a:t>Terdapat 2 target yaitu Malignant (kanker ganas) dan Benign (kanker jinak)</a:t>
            </a:r>
            <a:endParaRPr lang="en-US" sz="21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2" name="AutoShape 14"/>
          <p:cNvSpPr/>
          <p:nvPr/>
        </p:nvSpPr>
        <p:spPr>
          <a:xfrm>
            <a:off x="11856381" y="871904"/>
            <a:ext cx="5402920" cy="0"/>
          </a:xfrm>
          <a:prstGeom prst="line">
            <a:avLst/>
          </a:prstGeom>
          <a:ln w="4476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1"/>
          <p:cNvSpPr txBox="1"/>
          <p:nvPr/>
        </p:nvSpPr>
        <p:spPr>
          <a:xfrm>
            <a:off x="11772067" y="736969"/>
            <a:ext cx="5664611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id-ID" sz="2100" dirty="0" smtClean="0">
                <a:solidFill>
                  <a:srgbClr val="232323"/>
                </a:solidFill>
                <a:latin typeface="Montserrat Medium"/>
              </a:rPr>
              <a:t>Putri Adinda Kumalasari</a:t>
            </a:r>
            <a:endParaRPr lang="en-US" sz="2100" dirty="0">
              <a:solidFill>
                <a:srgbClr val="232323"/>
              </a:solidFill>
              <a:latin typeface="Montserrat Medium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16" y="7778664"/>
            <a:ext cx="3440969" cy="172915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294" y="7778664"/>
            <a:ext cx="5742801" cy="17291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192" y="2003452"/>
            <a:ext cx="4420100" cy="44201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177" y="4778101"/>
            <a:ext cx="4885378" cy="4420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8" name="TextBox 21"/>
          <p:cNvSpPr txBox="1"/>
          <p:nvPr/>
        </p:nvSpPr>
        <p:spPr>
          <a:xfrm>
            <a:off x="8657408" y="2132200"/>
            <a:ext cx="5664611" cy="316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id-ID" sz="2100" dirty="0" smtClean="0">
                <a:solidFill>
                  <a:srgbClr val="232323"/>
                </a:solidFill>
                <a:latin typeface="Montserrat Medium"/>
              </a:rPr>
              <a:t>Malignant</a:t>
            </a:r>
            <a:endParaRPr lang="en-US" sz="2100" dirty="0">
              <a:solidFill>
                <a:srgbClr val="232323"/>
              </a:solidFill>
              <a:latin typeface="Montserrat Medium"/>
            </a:endParaRPr>
          </a:p>
        </p:txBody>
      </p:sp>
      <p:sp>
        <p:nvSpPr>
          <p:cNvPr id="29" name="TextBox 21"/>
          <p:cNvSpPr txBox="1"/>
          <p:nvPr/>
        </p:nvSpPr>
        <p:spPr>
          <a:xfrm>
            <a:off x="13090008" y="4985187"/>
            <a:ext cx="5664611" cy="316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id-ID" sz="2100" dirty="0" smtClean="0">
                <a:solidFill>
                  <a:srgbClr val="232323"/>
                </a:solidFill>
                <a:latin typeface="Montserrat Medium"/>
              </a:rPr>
              <a:t>Benign</a:t>
            </a:r>
            <a:endParaRPr lang="en-US" sz="2100" dirty="0">
              <a:solidFill>
                <a:srgbClr val="232323"/>
              </a:solidFill>
              <a:latin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412350" y="1295097"/>
            <a:ext cx="615988" cy="0"/>
          </a:xfrm>
          <a:prstGeom prst="line">
            <a:avLst/>
          </a:prstGeom>
          <a:ln w="47625" cap="flat">
            <a:solidFill>
              <a:srgbClr val="FCD24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0" y="7810500"/>
            <a:ext cx="18288000" cy="2476500"/>
          </a:xfrm>
          <a:prstGeom prst="rect">
            <a:avLst/>
          </a:prstGeom>
          <a:solidFill>
            <a:srgbClr val="038C7F"/>
          </a:solidFill>
        </p:spPr>
      </p:sp>
      <p:sp>
        <p:nvSpPr>
          <p:cNvPr id="24" name="TextBox 24"/>
          <p:cNvSpPr txBox="1"/>
          <p:nvPr/>
        </p:nvSpPr>
        <p:spPr>
          <a:xfrm>
            <a:off x="720344" y="448711"/>
            <a:ext cx="7246112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id-ID" sz="5999" dirty="0" smtClean="0">
                <a:solidFill>
                  <a:srgbClr val="232323"/>
                </a:solidFill>
                <a:latin typeface="Barlow SemiCondensed Bold"/>
              </a:rPr>
              <a:t>Visualisasi Distribusi</a:t>
            </a:r>
            <a:endParaRPr lang="en-US" sz="5999" dirty="0">
              <a:solidFill>
                <a:srgbClr val="232323"/>
              </a:solidFill>
              <a:latin typeface="Barlow SemiCondensed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28338" y="8304956"/>
            <a:ext cx="15885099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id-ID" sz="2100" dirty="0" smtClean="0">
                <a:solidFill>
                  <a:schemeClr val="bg1"/>
                </a:solidFill>
                <a:latin typeface="Montserrat"/>
              </a:rPr>
              <a:t>Hasil distribusi data menyatakan kasus benign (kanker payudara jinak) lebih banyak dibandingkan kasus malignant (kanker payudara ganas). Hal ini dimuat dalam diagram lingkaran (pie chart) yaitu sebanyak 62,7% adalah kasus benign dan sebanyak 37,3 % adalah kasus malignant. Sedangkan pada diagram batang (bar plot) sekitar 350 sampel adalah kasus benign dan sekitar 200 sampel adalah kasus malignant.</a:t>
            </a:r>
            <a:endParaRPr lang="en-US" sz="210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27" name="AutoShape 14"/>
          <p:cNvSpPr/>
          <p:nvPr/>
        </p:nvSpPr>
        <p:spPr>
          <a:xfrm>
            <a:off x="11856381" y="871904"/>
            <a:ext cx="5402920" cy="0"/>
          </a:xfrm>
          <a:prstGeom prst="line">
            <a:avLst/>
          </a:prstGeom>
          <a:ln w="4476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4" y="1515382"/>
            <a:ext cx="9084754" cy="2819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515382"/>
            <a:ext cx="4069471" cy="293642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4" y="4555066"/>
            <a:ext cx="6516009" cy="29531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797" y="4602965"/>
            <a:ext cx="4568270" cy="3102439"/>
          </a:xfrm>
          <a:prstGeom prst="rect">
            <a:avLst/>
          </a:prstGeom>
        </p:spPr>
      </p:pic>
      <p:sp>
        <p:nvSpPr>
          <p:cNvPr id="33" name="TextBox 21"/>
          <p:cNvSpPr txBox="1"/>
          <p:nvPr/>
        </p:nvSpPr>
        <p:spPr>
          <a:xfrm>
            <a:off x="11856381" y="758001"/>
            <a:ext cx="5664611" cy="316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100" dirty="0" smtClean="0">
                <a:solidFill>
                  <a:srgbClr val="232323"/>
                </a:solidFill>
                <a:latin typeface="Montserrat Medium"/>
              </a:rPr>
              <a:t>DS 35.0 – Data Science</a:t>
            </a:r>
            <a:endParaRPr lang="en-US" sz="2100" dirty="0">
              <a:solidFill>
                <a:srgbClr val="232323"/>
              </a:solidFill>
              <a:latin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047860" y="4074218"/>
            <a:ext cx="615988" cy="0"/>
          </a:xfrm>
          <a:prstGeom prst="line">
            <a:avLst/>
          </a:prstGeom>
          <a:ln w="47625" cap="flat">
            <a:solidFill>
              <a:srgbClr val="FCD24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-10800000">
            <a:off x="8560476" y="6245188"/>
            <a:ext cx="3161529" cy="3161529"/>
            <a:chOff x="0" y="0"/>
            <a:chExt cx="3282950" cy="32829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>
                <a:alpha val="2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-10800000">
            <a:off x="4813515" y="-1580764"/>
            <a:ext cx="3161529" cy="3161529"/>
            <a:chOff x="0" y="0"/>
            <a:chExt cx="3282950" cy="32829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>
                <a:alpha val="2980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AutoShape 11"/>
          <p:cNvSpPr/>
          <p:nvPr/>
        </p:nvSpPr>
        <p:spPr>
          <a:xfrm>
            <a:off x="9429607" y="2071024"/>
            <a:ext cx="9089811" cy="6394903"/>
          </a:xfrm>
          <a:prstGeom prst="rect">
            <a:avLst/>
          </a:prstGeom>
          <a:solidFill>
            <a:srgbClr val="038C7F"/>
          </a:solidFill>
        </p:spPr>
      </p:sp>
      <p:sp>
        <p:nvSpPr>
          <p:cNvPr id="18" name="Freeform 18"/>
          <p:cNvSpPr/>
          <p:nvPr/>
        </p:nvSpPr>
        <p:spPr>
          <a:xfrm>
            <a:off x="1760931" y="9111322"/>
            <a:ext cx="462862" cy="462862"/>
          </a:xfrm>
          <a:custGeom>
            <a:avLst/>
            <a:gdLst/>
            <a:ahLst/>
            <a:cxnLst/>
            <a:rect l="l" t="t" r="r" b="b"/>
            <a:pathLst>
              <a:path w="462862" h="462862">
                <a:moveTo>
                  <a:pt x="0" y="0"/>
                </a:moveTo>
                <a:lnTo>
                  <a:pt x="462862" y="0"/>
                </a:lnTo>
                <a:lnTo>
                  <a:pt x="462862" y="462862"/>
                </a:lnTo>
                <a:lnTo>
                  <a:pt x="0" y="462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028700" y="9111322"/>
            <a:ext cx="462862" cy="462862"/>
          </a:xfrm>
          <a:custGeom>
            <a:avLst/>
            <a:gdLst/>
            <a:ahLst/>
            <a:cxnLst/>
            <a:rect l="l" t="t" r="r" b="b"/>
            <a:pathLst>
              <a:path w="462862" h="462862">
                <a:moveTo>
                  <a:pt x="462862" y="0"/>
                </a:moveTo>
                <a:lnTo>
                  <a:pt x="0" y="0"/>
                </a:lnTo>
                <a:lnTo>
                  <a:pt x="0" y="462862"/>
                </a:lnTo>
                <a:lnTo>
                  <a:pt x="462862" y="462862"/>
                </a:lnTo>
                <a:lnTo>
                  <a:pt x="462862" y="0"/>
                </a:lnTo>
                <a:close/>
              </a:path>
            </a:pathLst>
          </a:custGeom>
          <a:blipFill>
            <a:blip r:embed="rId9">
              <a:alphaModFix amt="40000"/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47860" y="2908186"/>
            <a:ext cx="782180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999" dirty="0" err="1" smtClean="0">
                <a:solidFill>
                  <a:srgbClr val="232323"/>
                </a:solidFill>
                <a:latin typeface="Barlow SemiCondensed Bold"/>
              </a:rPr>
              <a:t>Visualisasi</a:t>
            </a:r>
            <a:r>
              <a:rPr lang="en-US" sz="5999" dirty="0" smtClean="0">
                <a:solidFill>
                  <a:srgbClr val="232323"/>
                </a:solidFill>
                <a:latin typeface="Barlow SemiCondensed Bold"/>
              </a:rPr>
              <a:t> Mean Radius</a:t>
            </a:r>
            <a:endParaRPr lang="en-US" sz="5999" dirty="0">
              <a:solidFill>
                <a:srgbClr val="232323"/>
              </a:solidFill>
              <a:latin typeface="Barlow SemiCondensed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918670" y="3902134"/>
            <a:ext cx="6568113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2"/>
              </a:lnSpc>
            </a:pPr>
            <a:r>
              <a:rPr lang="en-US" spc="450" dirty="0" err="1" smtClean="0">
                <a:solidFill>
                  <a:srgbClr val="038C7F"/>
                </a:solidFill>
                <a:latin typeface="Montserrat"/>
              </a:rPr>
              <a:t>Menggunakan</a:t>
            </a:r>
            <a:r>
              <a:rPr lang="en-US" spc="450" dirty="0" smtClean="0">
                <a:solidFill>
                  <a:srgbClr val="038C7F"/>
                </a:solidFill>
                <a:latin typeface="Montserrat"/>
              </a:rPr>
              <a:t> histogram </a:t>
            </a:r>
            <a:r>
              <a:rPr lang="en-US" spc="450" dirty="0" err="1" smtClean="0">
                <a:solidFill>
                  <a:srgbClr val="038C7F"/>
                </a:solidFill>
                <a:latin typeface="Montserrat"/>
              </a:rPr>
              <a:t>dan</a:t>
            </a:r>
            <a:r>
              <a:rPr lang="en-US" spc="450" dirty="0" smtClean="0">
                <a:solidFill>
                  <a:srgbClr val="038C7F"/>
                </a:solidFill>
                <a:latin typeface="Montserrat"/>
              </a:rPr>
              <a:t> KDE plot</a:t>
            </a:r>
            <a:endParaRPr lang="en-US" sz="1800" spc="450" dirty="0">
              <a:solidFill>
                <a:srgbClr val="038C7F"/>
              </a:solidFill>
              <a:latin typeface="Montserrat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04088" y="4565446"/>
            <a:ext cx="6818296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000" dirty="0" err="1" smtClean="0">
                <a:solidFill>
                  <a:srgbClr val="232323"/>
                </a:solidFill>
                <a:latin typeface="Montserrat"/>
              </a:rPr>
              <a:t>Hasil</a:t>
            </a:r>
            <a:r>
              <a:rPr lang="en-US" sz="2000" dirty="0" smtClean="0">
                <a:solidFill>
                  <a:srgbClr val="232323"/>
                </a:solidFill>
                <a:latin typeface="Montserrat"/>
              </a:rPr>
              <a:t>:</a:t>
            </a:r>
          </a:p>
          <a:p>
            <a:pPr marL="457200" indent="-457200">
              <a:lnSpc>
                <a:spcPts val="2940"/>
              </a:lnSpc>
              <a:buAutoNum type="arabicPeriod"/>
            </a:pPr>
            <a:r>
              <a:rPr lang="en-US" sz="2000" dirty="0" err="1" smtClean="0">
                <a:solidFill>
                  <a:srgbClr val="232323"/>
                </a:solidFill>
                <a:latin typeface="Montserrat"/>
              </a:rPr>
              <a:t>Sebagian</a:t>
            </a:r>
            <a:r>
              <a:rPr lang="en-US" sz="20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000" dirty="0" err="1" smtClean="0">
                <a:solidFill>
                  <a:srgbClr val="232323"/>
                </a:solidFill>
                <a:latin typeface="Montserrat"/>
              </a:rPr>
              <a:t>besar</a:t>
            </a:r>
            <a:r>
              <a:rPr lang="en-US" sz="20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000" dirty="0" err="1" smtClean="0">
                <a:solidFill>
                  <a:srgbClr val="232323"/>
                </a:solidFill>
                <a:latin typeface="Montserrat"/>
              </a:rPr>
              <a:t>pasien</a:t>
            </a:r>
            <a:r>
              <a:rPr lang="en-US" sz="20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000" dirty="0" err="1" smtClean="0">
                <a:solidFill>
                  <a:srgbClr val="232323"/>
                </a:solidFill>
                <a:latin typeface="Montserrat"/>
              </a:rPr>
              <a:t>memiliki</a:t>
            </a:r>
            <a:r>
              <a:rPr lang="en-US" sz="2000" dirty="0" smtClean="0">
                <a:solidFill>
                  <a:srgbClr val="232323"/>
                </a:solidFill>
                <a:latin typeface="Montserrat"/>
              </a:rPr>
              <a:t> mean radius </a:t>
            </a:r>
            <a:r>
              <a:rPr lang="en-US" sz="2000" dirty="0" err="1" smtClean="0">
                <a:solidFill>
                  <a:srgbClr val="232323"/>
                </a:solidFill>
                <a:latin typeface="Montserrat"/>
              </a:rPr>
              <a:t>antara</a:t>
            </a:r>
            <a:r>
              <a:rPr lang="en-US" sz="2000" dirty="0" smtClean="0">
                <a:solidFill>
                  <a:srgbClr val="232323"/>
                </a:solidFill>
                <a:latin typeface="Montserrat"/>
              </a:rPr>
              <a:t> 10-20.</a:t>
            </a:r>
          </a:p>
          <a:p>
            <a:pPr marL="457200" indent="-457200">
              <a:lnSpc>
                <a:spcPts val="2940"/>
              </a:lnSpc>
              <a:buAutoNum type="arabicPeriod"/>
            </a:pPr>
            <a:r>
              <a:rPr lang="en-US" sz="2000" dirty="0" err="1" smtClean="0">
                <a:solidFill>
                  <a:srgbClr val="232323"/>
                </a:solidFill>
                <a:latin typeface="Montserrat"/>
              </a:rPr>
              <a:t>Distribusi</a:t>
            </a:r>
            <a:r>
              <a:rPr lang="en-US" sz="20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000" dirty="0" err="1" smtClean="0">
                <a:solidFill>
                  <a:srgbClr val="232323"/>
                </a:solidFill>
                <a:latin typeface="Montserrat"/>
              </a:rPr>
              <a:t>tidak</a:t>
            </a:r>
            <a:r>
              <a:rPr lang="en-US" sz="20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000" dirty="0" err="1" smtClean="0">
                <a:solidFill>
                  <a:srgbClr val="232323"/>
                </a:solidFill>
                <a:latin typeface="Montserrat"/>
              </a:rPr>
              <a:t>simetris</a:t>
            </a:r>
            <a:r>
              <a:rPr lang="en-US" sz="20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000" dirty="0" err="1" smtClean="0">
                <a:solidFill>
                  <a:srgbClr val="232323"/>
                </a:solidFill>
                <a:latin typeface="Montserrat"/>
              </a:rPr>
              <a:t>sempurna</a:t>
            </a:r>
            <a:r>
              <a:rPr lang="en-US" sz="2000" dirty="0" smtClean="0">
                <a:solidFill>
                  <a:srgbClr val="232323"/>
                </a:solidFill>
                <a:latin typeface="Montserrat"/>
              </a:rPr>
              <a:t>, </a:t>
            </a:r>
            <a:r>
              <a:rPr lang="en-US" sz="2000" dirty="0" err="1" smtClean="0">
                <a:solidFill>
                  <a:srgbClr val="232323"/>
                </a:solidFill>
                <a:latin typeface="Montserrat"/>
              </a:rPr>
              <a:t>tetapi</a:t>
            </a:r>
            <a:r>
              <a:rPr lang="en-US" sz="20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000" dirty="0" err="1" smtClean="0">
                <a:solidFill>
                  <a:srgbClr val="232323"/>
                </a:solidFill>
                <a:latin typeface="Montserrat"/>
              </a:rPr>
              <a:t>masih</a:t>
            </a:r>
            <a:r>
              <a:rPr lang="en-US" sz="20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000" dirty="0" err="1" smtClean="0">
                <a:solidFill>
                  <a:srgbClr val="232323"/>
                </a:solidFill>
                <a:latin typeface="Montserrat"/>
              </a:rPr>
              <a:t>cukup</a:t>
            </a:r>
            <a:r>
              <a:rPr lang="en-US" sz="20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000" dirty="0" err="1" smtClean="0">
                <a:solidFill>
                  <a:srgbClr val="232323"/>
                </a:solidFill>
                <a:latin typeface="Montserrat"/>
              </a:rPr>
              <a:t>dekat</a:t>
            </a:r>
            <a:r>
              <a:rPr lang="en-US" sz="20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000" dirty="0" err="1" smtClean="0">
                <a:solidFill>
                  <a:srgbClr val="232323"/>
                </a:solidFill>
                <a:latin typeface="Montserrat"/>
              </a:rPr>
              <a:t>dengan</a:t>
            </a:r>
            <a:r>
              <a:rPr lang="en-US" sz="2000" dirty="0" smtClean="0">
                <a:solidFill>
                  <a:srgbClr val="232323"/>
                </a:solidFill>
                <a:latin typeface="Montserrat"/>
              </a:rPr>
              <a:t> normal.</a:t>
            </a:r>
          </a:p>
          <a:p>
            <a:pPr marL="457200" indent="-457200">
              <a:lnSpc>
                <a:spcPts val="2940"/>
              </a:lnSpc>
              <a:buAutoNum type="arabicPeriod"/>
            </a:pPr>
            <a:r>
              <a:rPr lang="en-US" sz="2000" dirty="0" smtClean="0">
                <a:solidFill>
                  <a:srgbClr val="232323"/>
                </a:solidFill>
                <a:latin typeface="Montserrat"/>
              </a:rPr>
              <a:t>Ada </a:t>
            </a:r>
            <a:r>
              <a:rPr lang="en-US" sz="2000" dirty="0" err="1" smtClean="0">
                <a:solidFill>
                  <a:srgbClr val="232323"/>
                </a:solidFill>
                <a:latin typeface="Montserrat"/>
              </a:rPr>
              <a:t>sedikit</a:t>
            </a:r>
            <a:r>
              <a:rPr lang="en-US" sz="2000" dirty="0" smtClean="0">
                <a:solidFill>
                  <a:srgbClr val="232323"/>
                </a:solidFill>
                <a:latin typeface="Montserrat"/>
              </a:rPr>
              <a:t> outlier </a:t>
            </a:r>
            <a:r>
              <a:rPr lang="en-US" sz="2000" dirty="0" err="1" smtClean="0">
                <a:solidFill>
                  <a:srgbClr val="232323"/>
                </a:solidFill>
                <a:latin typeface="Montserrat"/>
              </a:rPr>
              <a:t>dengan</a:t>
            </a:r>
            <a:r>
              <a:rPr lang="en-US" sz="2000" dirty="0" smtClean="0">
                <a:solidFill>
                  <a:srgbClr val="232323"/>
                </a:solidFill>
                <a:latin typeface="Montserrat"/>
              </a:rPr>
              <a:t> mean radius </a:t>
            </a:r>
            <a:r>
              <a:rPr lang="en-US" sz="2000" dirty="0" err="1" smtClean="0">
                <a:solidFill>
                  <a:srgbClr val="232323"/>
                </a:solidFill>
                <a:latin typeface="Montserrat"/>
              </a:rPr>
              <a:t>diatas</a:t>
            </a:r>
            <a:r>
              <a:rPr lang="en-US" sz="2000" dirty="0" smtClean="0">
                <a:solidFill>
                  <a:srgbClr val="232323"/>
                </a:solidFill>
                <a:latin typeface="Montserrat"/>
              </a:rPr>
              <a:t> 25.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572123" y="9145586"/>
            <a:ext cx="54029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232323"/>
                </a:solidFill>
                <a:latin typeface="Montserrat Medium Italics"/>
              </a:rPr>
              <a:t>Go to the next slide</a:t>
            </a:r>
          </a:p>
        </p:txBody>
      </p:sp>
      <p:sp>
        <p:nvSpPr>
          <p:cNvPr id="29" name="AutoShape 14"/>
          <p:cNvSpPr/>
          <p:nvPr/>
        </p:nvSpPr>
        <p:spPr>
          <a:xfrm>
            <a:off x="11856381" y="871904"/>
            <a:ext cx="5402920" cy="0"/>
          </a:xfrm>
          <a:prstGeom prst="line">
            <a:avLst/>
          </a:prstGeom>
          <a:ln w="4476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21"/>
          <p:cNvSpPr txBox="1"/>
          <p:nvPr/>
        </p:nvSpPr>
        <p:spPr>
          <a:xfrm>
            <a:off x="11772067" y="736969"/>
            <a:ext cx="5664611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id-ID" sz="2100" dirty="0" smtClean="0">
                <a:solidFill>
                  <a:srgbClr val="232323"/>
                </a:solidFill>
                <a:latin typeface="Montserrat Medium"/>
              </a:rPr>
              <a:t>Putri Adinda Kumalasari</a:t>
            </a:r>
            <a:endParaRPr lang="en-US" sz="2100" dirty="0">
              <a:solidFill>
                <a:srgbClr val="232323"/>
              </a:solidFill>
              <a:latin typeface="Montserrat Medium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635" y="2541983"/>
            <a:ext cx="5792008" cy="12384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635" y="4184263"/>
            <a:ext cx="6525536" cy="4039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038C7F"/>
          </a:solidFill>
        </p:spPr>
      </p:sp>
      <p:sp>
        <p:nvSpPr>
          <p:cNvPr id="7" name="AutoShape 7"/>
          <p:cNvSpPr/>
          <p:nvPr/>
        </p:nvSpPr>
        <p:spPr>
          <a:xfrm>
            <a:off x="789396" y="3225378"/>
            <a:ext cx="615988" cy="0"/>
          </a:xfrm>
          <a:prstGeom prst="line">
            <a:avLst/>
          </a:prstGeom>
          <a:ln w="47625" cap="flat">
            <a:solidFill>
              <a:srgbClr val="FCD24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-14900" y="9563100"/>
            <a:ext cx="1608593" cy="359051"/>
            <a:chOff x="0" y="0"/>
            <a:chExt cx="423662" cy="945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3662" cy="94565"/>
            </a:xfrm>
            <a:custGeom>
              <a:avLst/>
              <a:gdLst/>
              <a:ahLst/>
              <a:cxnLst/>
              <a:rect l="l" t="t" r="r" b="b"/>
              <a:pathLst>
                <a:path w="423662" h="94565">
                  <a:moveTo>
                    <a:pt x="0" y="0"/>
                  </a:moveTo>
                  <a:lnTo>
                    <a:pt x="423662" y="0"/>
                  </a:lnTo>
                  <a:lnTo>
                    <a:pt x="423662" y="94565"/>
                  </a:lnTo>
                  <a:lnTo>
                    <a:pt x="0" y="94565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535407" y="9563100"/>
            <a:ext cx="1608593" cy="359051"/>
            <a:chOff x="0" y="0"/>
            <a:chExt cx="423662" cy="9456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3662" cy="94565"/>
            </a:xfrm>
            <a:custGeom>
              <a:avLst/>
              <a:gdLst/>
              <a:ahLst/>
              <a:cxnLst/>
              <a:rect l="l" t="t" r="r" b="b"/>
              <a:pathLst>
                <a:path w="423662" h="94565">
                  <a:moveTo>
                    <a:pt x="0" y="0"/>
                  </a:moveTo>
                  <a:lnTo>
                    <a:pt x="423662" y="0"/>
                  </a:lnTo>
                  <a:lnTo>
                    <a:pt x="423662" y="94565"/>
                  </a:lnTo>
                  <a:lnTo>
                    <a:pt x="0" y="94565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399243" y="9694190"/>
            <a:ext cx="4345514" cy="98899"/>
            <a:chOff x="0" y="0"/>
            <a:chExt cx="1144497" cy="260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44497" cy="26048"/>
            </a:xfrm>
            <a:custGeom>
              <a:avLst/>
              <a:gdLst/>
              <a:ahLst/>
              <a:cxnLst/>
              <a:rect l="l" t="t" r="r" b="b"/>
              <a:pathLst>
                <a:path w="1144497" h="26048">
                  <a:moveTo>
                    <a:pt x="0" y="0"/>
                  </a:moveTo>
                  <a:lnTo>
                    <a:pt x="1144497" y="0"/>
                  </a:lnTo>
                  <a:lnTo>
                    <a:pt x="1144497" y="26048"/>
                  </a:lnTo>
                  <a:lnTo>
                    <a:pt x="0" y="2604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361906" y="2029580"/>
            <a:ext cx="7246112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999" dirty="0" err="1" smtClean="0">
                <a:solidFill>
                  <a:srgbClr val="FFFFFF"/>
                </a:solidFill>
                <a:latin typeface="Barlow SemiCondensed Bold"/>
              </a:rPr>
              <a:t>Distribusi</a:t>
            </a:r>
            <a:r>
              <a:rPr lang="en-US" sz="5999" dirty="0" smtClean="0">
                <a:solidFill>
                  <a:srgbClr val="FFFFFF"/>
                </a:solidFill>
                <a:latin typeface="Barlow SemiCondensed Bold"/>
              </a:rPr>
              <a:t> Mean Radius</a:t>
            </a:r>
            <a:endParaRPr lang="en-US" sz="5999" dirty="0">
              <a:solidFill>
                <a:srgbClr val="FFFFFF"/>
              </a:solidFill>
              <a:latin typeface="Barlow SemiCondensed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593693" y="3091046"/>
            <a:ext cx="5264208" cy="268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2"/>
              </a:lnSpc>
            </a:pPr>
            <a:r>
              <a:rPr lang="en-US" spc="450" dirty="0" err="1" smtClean="0">
                <a:solidFill>
                  <a:srgbClr val="FFFFFF"/>
                </a:solidFill>
                <a:latin typeface="Montserrat"/>
              </a:rPr>
              <a:t>Berdasarkan</a:t>
            </a:r>
            <a:r>
              <a:rPr lang="en-US" spc="45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pc="450" dirty="0" err="1" smtClean="0">
                <a:solidFill>
                  <a:srgbClr val="FFFFFF"/>
                </a:solidFill>
                <a:latin typeface="Montserrat"/>
              </a:rPr>
              <a:t>Kelas</a:t>
            </a:r>
            <a:r>
              <a:rPr lang="en-US" spc="45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pc="450" dirty="0" err="1" smtClean="0">
                <a:solidFill>
                  <a:srgbClr val="FFFFFF"/>
                </a:solidFill>
                <a:latin typeface="Montserrat"/>
              </a:rPr>
              <a:t>Kanker</a:t>
            </a:r>
            <a:endParaRPr lang="en-US" sz="1800" spc="45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81039" y="4218543"/>
            <a:ext cx="6922508" cy="4090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2940"/>
              </a:lnSpc>
              <a:buAutoNum type="arabicPeriod"/>
            </a:pP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Warna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merah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(malignant/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kanker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ganas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)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nilai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mean radius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nya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cenderung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lebih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besar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dibandingkan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kanker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jinak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.</a:t>
            </a:r>
          </a:p>
          <a:p>
            <a:pPr marL="457200" indent="-457200">
              <a:lnSpc>
                <a:spcPts val="2940"/>
              </a:lnSpc>
              <a:buAutoNum type="arabicPeriod"/>
            </a:pP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B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anyak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kasus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kanker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ganas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memiliki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mean radius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diatas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15.</a:t>
            </a:r>
          </a:p>
          <a:p>
            <a:pPr marL="457200" indent="-457200">
              <a:lnSpc>
                <a:spcPts val="2940"/>
              </a:lnSpc>
              <a:buAutoNum type="arabicPeriod"/>
            </a:pP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Warna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hijau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(benign/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kanker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jinak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)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nilai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mean radius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terkonsentrasi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dibawah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15.</a:t>
            </a:r>
          </a:p>
          <a:p>
            <a:pPr marL="457200" indent="-457200">
              <a:lnSpc>
                <a:spcPts val="2940"/>
              </a:lnSpc>
              <a:buAutoNum type="arabicPeriod"/>
            </a:pP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Distribusi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kanker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jinak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lebih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sempit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dan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mendekati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normal.</a:t>
            </a:r>
          </a:p>
          <a:p>
            <a:pPr marL="457200" indent="-457200">
              <a:lnSpc>
                <a:spcPts val="2940"/>
              </a:lnSpc>
              <a:buAutoNum type="arabicPeriod"/>
            </a:pP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Terdapat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sedikit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tumpang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tindih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antara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kelas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benign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dan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malignant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dalam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FFFFFF"/>
                </a:solidFill>
                <a:latin typeface="Montserrat"/>
              </a:rPr>
              <a:t>rentang</a:t>
            </a:r>
            <a:r>
              <a:rPr lang="en-US" sz="2100" dirty="0" smtClean="0">
                <a:solidFill>
                  <a:srgbClr val="FFFFFF"/>
                </a:solidFill>
                <a:latin typeface="Montserrat"/>
              </a:rPr>
              <a:t> 12-15.</a:t>
            </a:r>
            <a:endParaRPr lang="en-US" sz="21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361906" y="3789870"/>
            <a:ext cx="6202633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9"/>
              </a:lnSpc>
            </a:pPr>
            <a:r>
              <a:rPr lang="en-US" sz="2399" dirty="0" err="1" smtClean="0">
                <a:solidFill>
                  <a:srgbClr val="F9A72B"/>
                </a:solidFill>
                <a:latin typeface="Barlow SemiCondensed Bold"/>
              </a:rPr>
              <a:t>Hasil</a:t>
            </a:r>
            <a:r>
              <a:rPr lang="en-US" sz="2399" dirty="0" smtClean="0">
                <a:solidFill>
                  <a:srgbClr val="F9A72B"/>
                </a:solidFill>
                <a:latin typeface="Barlow SemiCondensed Bold"/>
              </a:rPr>
              <a:t> </a:t>
            </a:r>
            <a:r>
              <a:rPr lang="en-US" sz="2399" dirty="0" err="1" smtClean="0">
                <a:solidFill>
                  <a:srgbClr val="F9A72B"/>
                </a:solidFill>
                <a:latin typeface="Barlow SemiCondensed Bold"/>
              </a:rPr>
              <a:t>dan</a:t>
            </a:r>
            <a:r>
              <a:rPr lang="en-US" sz="2399" dirty="0" smtClean="0">
                <a:solidFill>
                  <a:srgbClr val="F9A72B"/>
                </a:solidFill>
                <a:latin typeface="Barlow SemiCondensed Bold"/>
              </a:rPr>
              <a:t> </a:t>
            </a:r>
            <a:r>
              <a:rPr lang="en-US" sz="2399" dirty="0" err="1" smtClean="0">
                <a:solidFill>
                  <a:srgbClr val="F9A72B"/>
                </a:solidFill>
                <a:latin typeface="Barlow SemiCondensed Bold"/>
              </a:rPr>
              <a:t>Interpretasi</a:t>
            </a:r>
            <a:r>
              <a:rPr lang="en-US" sz="2399" dirty="0" smtClean="0">
                <a:solidFill>
                  <a:srgbClr val="F9A72B"/>
                </a:solidFill>
                <a:latin typeface="Barlow SemiCondensed Bold"/>
              </a:rPr>
              <a:t>:</a:t>
            </a:r>
            <a:endParaRPr lang="en-US" sz="2399" dirty="0">
              <a:solidFill>
                <a:srgbClr val="F9A72B"/>
              </a:solidFill>
              <a:latin typeface="Barlow SemiCondensed Bold"/>
            </a:endParaRPr>
          </a:p>
        </p:txBody>
      </p:sp>
      <p:sp>
        <p:nvSpPr>
          <p:cNvPr id="44" name="AutoShape 14"/>
          <p:cNvSpPr/>
          <p:nvPr/>
        </p:nvSpPr>
        <p:spPr>
          <a:xfrm>
            <a:off x="11856381" y="871904"/>
            <a:ext cx="5402920" cy="0"/>
          </a:xfrm>
          <a:prstGeom prst="line">
            <a:avLst/>
          </a:prstGeom>
          <a:ln w="4476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437" y="1593530"/>
            <a:ext cx="8449854" cy="3124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437" y="5081923"/>
            <a:ext cx="6058746" cy="40391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8" name="TextBox 21"/>
          <p:cNvSpPr txBox="1"/>
          <p:nvPr/>
        </p:nvSpPr>
        <p:spPr>
          <a:xfrm>
            <a:off x="11856381" y="758001"/>
            <a:ext cx="5664611" cy="316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100" dirty="0" smtClean="0">
                <a:solidFill>
                  <a:srgbClr val="232323"/>
                </a:solidFill>
                <a:latin typeface="Montserrat Medium"/>
              </a:rPr>
              <a:t>DS 35.0 – Data Science</a:t>
            </a:r>
            <a:endParaRPr lang="en-US" sz="2100" dirty="0">
              <a:solidFill>
                <a:srgbClr val="232323"/>
              </a:solidFill>
              <a:latin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760931" y="9111322"/>
            <a:ext cx="462862" cy="462862"/>
          </a:xfrm>
          <a:custGeom>
            <a:avLst/>
            <a:gdLst/>
            <a:ahLst/>
            <a:cxnLst/>
            <a:rect l="l" t="t" r="r" b="b"/>
            <a:pathLst>
              <a:path w="462862" h="462862">
                <a:moveTo>
                  <a:pt x="0" y="0"/>
                </a:moveTo>
                <a:lnTo>
                  <a:pt x="462862" y="0"/>
                </a:lnTo>
                <a:lnTo>
                  <a:pt x="462862" y="462862"/>
                </a:lnTo>
                <a:lnTo>
                  <a:pt x="0" y="462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028700" y="9111322"/>
            <a:ext cx="462862" cy="462862"/>
          </a:xfrm>
          <a:custGeom>
            <a:avLst/>
            <a:gdLst/>
            <a:ahLst/>
            <a:cxnLst/>
            <a:rect l="l" t="t" r="r" b="b"/>
            <a:pathLst>
              <a:path w="462862" h="462862">
                <a:moveTo>
                  <a:pt x="462862" y="0"/>
                </a:moveTo>
                <a:lnTo>
                  <a:pt x="0" y="0"/>
                </a:lnTo>
                <a:lnTo>
                  <a:pt x="0" y="462862"/>
                </a:lnTo>
                <a:lnTo>
                  <a:pt x="462862" y="462862"/>
                </a:lnTo>
                <a:lnTo>
                  <a:pt x="462862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8991600" y="7277100"/>
            <a:ext cx="6560431" cy="2707389"/>
          </a:xfrm>
          <a:prstGeom prst="rect">
            <a:avLst/>
          </a:prstGeom>
          <a:solidFill>
            <a:srgbClr val="FFBD59"/>
          </a:solidFill>
        </p:spPr>
      </p:sp>
      <p:sp>
        <p:nvSpPr>
          <p:cNvPr id="29" name="AutoShape 29"/>
          <p:cNvSpPr/>
          <p:nvPr/>
        </p:nvSpPr>
        <p:spPr>
          <a:xfrm>
            <a:off x="1183568" y="1485900"/>
            <a:ext cx="615988" cy="0"/>
          </a:xfrm>
          <a:prstGeom prst="line">
            <a:avLst/>
          </a:prstGeom>
          <a:ln w="47625" cap="flat">
            <a:solidFill>
              <a:srgbClr val="FCD24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2572123" y="9145586"/>
            <a:ext cx="54029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232323"/>
                </a:solidFill>
                <a:latin typeface="Montserrat Medium Italics"/>
              </a:rPr>
              <a:t>Go to the next slide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435297"/>
            <a:ext cx="8186611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999" dirty="0" err="1" smtClean="0">
                <a:solidFill>
                  <a:srgbClr val="232323"/>
                </a:solidFill>
                <a:latin typeface="Barlow SemiCondensed Bold"/>
              </a:rPr>
              <a:t>Distribusi</a:t>
            </a:r>
            <a:r>
              <a:rPr lang="en-US" sz="5999" dirty="0" smtClean="0">
                <a:solidFill>
                  <a:srgbClr val="232323"/>
                </a:solidFill>
                <a:latin typeface="Barlow SemiCondensed Bold"/>
              </a:rPr>
              <a:t> Mean Radius</a:t>
            </a:r>
            <a:endParaRPr lang="en-US" sz="5999" dirty="0">
              <a:solidFill>
                <a:srgbClr val="232323"/>
              </a:solidFill>
              <a:latin typeface="Barlow SemiCondensed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023868" y="1326211"/>
            <a:ext cx="5264208" cy="27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2"/>
              </a:lnSpc>
            </a:pPr>
            <a:r>
              <a:rPr lang="en-US" spc="450" dirty="0" err="1" smtClean="0">
                <a:solidFill>
                  <a:srgbClr val="038C7F"/>
                </a:solidFill>
                <a:latin typeface="Montserrat"/>
              </a:rPr>
              <a:t>Berdasarkan</a:t>
            </a:r>
            <a:r>
              <a:rPr lang="en-US" spc="450" dirty="0" smtClean="0">
                <a:solidFill>
                  <a:srgbClr val="038C7F"/>
                </a:solidFill>
                <a:latin typeface="Montserrat"/>
              </a:rPr>
              <a:t> </a:t>
            </a:r>
            <a:r>
              <a:rPr lang="en-US" spc="450" dirty="0" err="1" smtClean="0">
                <a:solidFill>
                  <a:srgbClr val="038C7F"/>
                </a:solidFill>
                <a:latin typeface="Montserrat"/>
              </a:rPr>
              <a:t>Kelas</a:t>
            </a:r>
            <a:r>
              <a:rPr lang="en-US" spc="450" dirty="0" smtClean="0">
                <a:solidFill>
                  <a:srgbClr val="038C7F"/>
                </a:solidFill>
                <a:latin typeface="Montserrat"/>
              </a:rPr>
              <a:t> </a:t>
            </a:r>
            <a:r>
              <a:rPr lang="en-US" spc="450" dirty="0" err="1" smtClean="0">
                <a:solidFill>
                  <a:srgbClr val="038C7F"/>
                </a:solidFill>
                <a:latin typeface="Montserrat"/>
              </a:rPr>
              <a:t>Kanker</a:t>
            </a:r>
            <a:endParaRPr lang="en-US" sz="1800" spc="450" dirty="0">
              <a:solidFill>
                <a:srgbClr val="038C7F"/>
              </a:solidFill>
              <a:latin typeface="Montserrat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9170498" y="7401131"/>
            <a:ext cx="6202633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9"/>
              </a:lnSpc>
            </a:pPr>
            <a:r>
              <a:rPr lang="en-US" sz="2399" dirty="0" err="1" smtClean="0">
                <a:solidFill>
                  <a:srgbClr val="232323"/>
                </a:solidFill>
                <a:latin typeface="Barlow SemiCondensed Bold"/>
              </a:rPr>
              <a:t>Hasil</a:t>
            </a:r>
            <a:r>
              <a:rPr lang="en-US" sz="2399" dirty="0" smtClean="0">
                <a:solidFill>
                  <a:srgbClr val="232323"/>
                </a:solidFill>
                <a:latin typeface="Barlow SemiCondensed Bold"/>
              </a:rPr>
              <a:t> </a:t>
            </a:r>
            <a:r>
              <a:rPr lang="en-US" sz="2399" dirty="0" err="1" smtClean="0">
                <a:solidFill>
                  <a:srgbClr val="232323"/>
                </a:solidFill>
                <a:latin typeface="Barlow SemiCondensed Bold"/>
              </a:rPr>
              <a:t>dan</a:t>
            </a:r>
            <a:r>
              <a:rPr lang="en-US" sz="2399" dirty="0" smtClean="0">
                <a:solidFill>
                  <a:srgbClr val="232323"/>
                </a:solidFill>
                <a:latin typeface="Barlow SemiCondensed Bold"/>
              </a:rPr>
              <a:t> </a:t>
            </a:r>
            <a:r>
              <a:rPr lang="en-US" sz="2399" dirty="0" err="1" smtClean="0">
                <a:solidFill>
                  <a:srgbClr val="232323"/>
                </a:solidFill>
                <a:latin typeface="Barlow SemiCondensed Bold"/>
              </a:rPr>
              <a:t>Interpretasi</a:t>
            </a:r>
            <a:r>
              <a:rPr lang="en-US" sz="2399" dirty="0" smtClean="0">
                <a:solidFill>
                  <a:srgbClr val="232323"/>
                </a:solidFill>
                <a:latin typeface="Barlow SemiCondensed Bold"/>
              </a:rPr>
              <a:t>:</a:t>
            </a:r>
            <a:endParaRPr lang="en-US" sz="2399" dirty="0">
              <a:solidFill>
                <a:srgbClr val="232323"/>
              </a:solidFill>
              <a:latin typeface="Barlow SemiCondensed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9170497" y="7858587"/>
            <a:ext cx="6202633" cy="1833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2940"/>
              </a:lnSpc>
              <a:buAutoNum type="arabicPeriod"/>
            </a:pP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Akurasi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98%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menunjukkan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bahwa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dataset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dapat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membedakan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kanker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ganas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dan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kanker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jinak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dengan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baik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. </a:t>
            </a:r>
          </a:p>
          <a:p>
            <a:pPr marL="457200" indent="-457200" algn="just">
              <a:lnSpc>
                <a:spcPts val="2940"/>
              </a:lnSpc>
              <a:buAutoNum type="arabicPeriod"/>
            </a:pP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F1-score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mendekati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1,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menunjukkan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keseimbangan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antara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precision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dan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recall.</a:t>
            </a:r>
          </a:p>
        </p:txBody>
      </p:sp>
      <p:sp>
        <p:nvSpPr>
          <p:cNvPr id="47" name="AutoShape 14"/>
          <p:cNvSpPr/>
          <p:nvPr/>
        </p:nvSpPr>
        <p:spPr>
          <a:xfrm>
            <a:off x="11856381" y="871904"/>
            <a:ext cx="5402920" cy="0"/>
          </a:xfrm>
          <a:prstGeom prst="line">
            <a:avLst/>
          </a:prstGeom>
          <a:ln w="4476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TextBox 21"/>
          <p:cNvSpPr txBox="1"/>
          <p:nvPr/>
        </p:nvSpPr>
        <p:spPr>
          <a:xfrm>
            <a:off x="11772067" y="736969"/>
            <a:ext cx="5664611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id-ID" sz="2100" dirty="0" smtClean="0">
                <a:solidFill>
                  <a:srgbClr val="232323"/>
                </a:solidFill>
                <a:latin typeface="Montserrat Medium"/>
              </a:rPr>
              <a:t>Putri Adinda Kumalasari</a:t>
            </a:r>
            <a:endParaRPr lang="en-US" sz="2100" dirty="0">
              <a:solidFill>
                <a:srgbClr val="232323"/>
              </a:solidFill>
              <a:latin typeface="Montserrat Medium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36" y="2250506"/>
            <a:ext cx="6516138" cy="592625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714" y="2266105"/>
            <a:ext cx="4319127" cy="4601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1" y="0"/>
            <a:ext cx="13116344" cy="10287000"/>
          </a:xfrm>
          <a:prstGeom prst="rect">
            <a:avLst/>
          </a:prstGeom>
          <a:solidFill>
            <a:srgbClr val="038C7F"/>
          </a:solidFill>
        </p:spPr>
      </p:sp>
      <p:sp>
        <p:nvSpPr>
          <p:cNvPr id="25" name="TextBox 25"/>
          <p:cNvSpPr txBox="1"/>
          <p:nvPr/>
        </p:nvSpPr>
        <p:spPr>
          <a:xfrm>
            <a:off x="3517088" y="176962"/>
            <a:ext cx="7309030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999" dirty="0" err="1" smtClean="0">
                <a:solidFill>
                  <a:schemeClr val="bg1"/>
                </a:solidFill>
                <a:latin typeface="Barlow SemiCondensed Bold"/>
              </a:rPr>
              <a:t>Korelasi</a:t>
            </a:r>
            <a:endParaRPr lang="en-US" sz="5999" dirty="0">
              <a:solidFill>
                <a:schemeClr val="bg1"/>
              </a:solidFill>
              <a:latin typeface="Barlow SemiCondensed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494302" y="1611719"/>
            <a:ext cx="3998157" cy="7437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1" dirty="0" err="1" smtClean="0">
                <a:solidFill>
                  <a:srgbClr val="232323"/>
                </a:solidFill>
                <a:latin typeface="Montserrat"/>
              </a:rPr>
              <a:t>Interpretasi</a:t>
            </a:r>
            <a:r>
              <a:rPr lang="en-US" sz="2100" b="1" dirty="0" smtClean="0">
                <a:solidFill>
                  <a:srgbClr val="232323"/>
                </a:solidFill>
                <a:latin typeface="Montserrat"/>
              </a:rPr>
              <a:t>:</a:t>
            </a:r>
          </a:p>
          <a:p>
            <a:pPr marL="457200" indent="-457200" algn="just">
              <a:lnSpc>
                <a:spcPts val="2940"/>
              </a:lnSpc>
              <a:buAutoNum type="arabicPeriod"/>
            </a:pP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Fitur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yang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berwarna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biru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tua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memiliki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korelasi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yang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sangat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kuat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dan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positif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(+1). </a:t>
            </a:r>
          </a:p>
          <a:p>
            <a:pPr marL="457200" indent="-457200" algn="just">
              <a:lnSpc>
                <a:spcPts val="2940"/>
              </a:lnSpc>
              <a:buAutoNum type="arabicPeriod"/>
            </a:pP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Fitur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dengan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warna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biru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muda</a:t>
            </a:r>
            <a:r>
              <a:rPr lang="en-US" sz="2100" dirty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-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putih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memiliki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korelasi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yang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rendah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/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tidak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ada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hubungan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signifikan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antar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fitur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. </a:t>
            </a:r>
          </a:p>
          <a:p>
            <a:pPr marL="457200" indent="-457200" algn="just">
              <a:lnSpc>
                <a:spcPts val="2940"/>
              </a:lnSpc>
              <a:buAutoNum type="arabicPeriod"/>
            </a:pP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Fitur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dengan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warna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merah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tua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memiliki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korelasi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negatif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,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jika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ada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fitur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lain yang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meningkat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maka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fitur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lainnya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akan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100" dirty="0" err="1" smtClean="0">
                <a:solidFill>
                  <a:srgbClr val="232323"/>
                </a:solidFill>
                <a:latin typeface="Montserrat"/>
              </a:rPr>
              <a:t>menurun</a:t>
            </a:r>
            <a:r>
              <a:rPr lang="en-US" sz="2100" dirty="0" smtClean="0">
                <a:solidFill>
                  <a:srgbClr val="232323"/>
                </a:solidFill>
                <a:latin typeface="Montserrat"/>
              </a:rPr>
              <a:t>.</a:t>
            </a:r>
          </a:p>
          <a:p>
            <a:pPr marL="457200" indent="-457200" algn="just">
              <a:lnSpc>
                <a:spcPts val="2940"/>
              </a:lnSpc>
              <a:buAutoNum type="arabicPeriod"/>
            </a:pPr>
            <a:r>
              <a:rPr lang="en-US" sz="2100" dirty="0" err="1">
                <a:latin typeface="Montserrat" panose="020B0604020202020204" charset="0"/>
              </a:rPr>
              <a:t>Fitur</a:t>
            </a:r>
            <a:r>
              <a:rPr lang="en-US" sz="2100" dirty="0">
                <a:latin typeface="Montserrat" panose="020B0604020202020204" charset="0"/>
              </a:rPr>
              <a:t> </a:t>
            </a:r>
            <a:r>
              <a:rPr lang="en-US" sz="2100" dirty="0" err="1">
                <a:latin typeface="Montserrat" panose="020B0604020202020204" charset="0"/>
              </a:rPr>
              <a:t>dengan</a:t>
            </a:r>
            <a:r>
              <a:rPr lang="en-US" sz="2100" dirty="0">
                <a:latin typeface="Montserrat" panose="020B0604020202020204" charset="0"/>
              </a:rPr>
              <a:t> </a:t>
            </a:r>
            <a:r>
              <a:rPr lang="en-US" sz="2100" dirty="0" err="1">
                <a:latin typeface="Montserrat" panose="020B0604020202020204" charset="0"/>
              </a:rPr>
              <a:t>korelasi</a:t>
            </a:r>
            <a:r>
              <a:rPr lang="en-US" sz="2100" dirty="0">
                <a:latin typeface="Montserrat" panose="020B0604020202020204" charset="0"/>
              </a:rPr>
              <a:t> </a:t>
            </a:r>
            <a:r>
              <a:rPr lang="en-US" sz="2100" dirty="0" err="1">
                <a:latin typeface="Montserrat" panose="020B0604020202020204" charset="0"/>
              </a:rPr>
              <a:t>tinggi</a:t>
            </a:r>
            <a:r>
              <a:rPr lang="en-US" sz="2100" dirty="0">
                <a:latin typeface="Montserrat" panose="020B0604020202020204" charset="0"/>
              </a:rPr>
              <a:t> (&gt; 0.4 </a:t>
            </a:r>
            <a:r>
              <a:rPr lang="en-US" sz="2100" dirty="0" err="1">
                <a:latin typeface="Montserrat" panose="020B0604020202020204" charset="0"/>
              </a:rPr>
              <a:t>atau</a:t>
            </a:r>
            <a:r>
              <a:rPr lang="en-US" sz="2100" dirty="0">
                <a:latin typeface="Montserrat" panose="020B0604020202020204" charset="0"/>
              </a:rPr>
              <a:t> &lt; -0.4) → </a:t>
            </a:r>
            <a:r>
              <a:rPr lang="en-US" sz="2100" dirty="0" err="1">
                <a:latin typeface="Montserrat" panose="020B0604020202020204" charset="0"/>
              </a:rPr>
              <a:t>Sangat</a:t>
            </a:r>
            <a:r>
              <a:rPr lang="en-US" sz="2100" dirty="0">
                <a:latin typeface="Montserrat" panose="020B0604020202020204" charset="0"/>
              </a:rPr>
              <a:t> </a:t>
            </a:r>
            <a:r>
              <a:rPr lang="en-US" sz="2100" dirty="0" err="1">
                <a:latin typeface="Montserrat" panose="020B0604020202020204" charset="0"/>
              </a:rPr>
              <a:t>relevan</a:t>
            </a:r>
            <a:r>
              <a:rPr lang="en-US" sz="2100" dirty="0">
                <a:latin typeface="Montserrat" panose="020B0604020202020204" charset="0"/>
              </a:rPr>
              <a:t> </a:t>
            </a:r>
            <a:r>
              <a:rPr lang="en-US" sz="2100" dirty="0" err="1">
                <a:latin typeface="Montserrat" panose="020B0604020202020204" charset="0"/>
              </a:rPr>
              <a:t>dengan</a:t>
            </a:r>
            <a:r>
              <a:rPr lang="en-US" sz="2100" dirty="0">
                <a:latin typeface="Montserrat" panose="020B0604020202020204" charset="0"/>
              </a:rPr>
              <a:t> </a:t>
            </a:r>
            <a:r>
              <a:rPr lang="en-US" sz="2100" dirty="0" err="1">
                <a:latin typeface="Montserrat" panose="020B0604020202020204" charset="0"/>
              </a:rPr>
              <a:t>klasifikasi</a:t>
            </a:r>
            <a:r>
              <a:rPr lang="en-US" sz="2100" dirty="0">
                <a:latin typeface="Montserrat" panose="020B0604020202020204" charset="0"/>
              </a:rPr>
              <a:t> </a:t>
            </a:r>
            <a:r>
              <a:rPr lang="en-US" sz="2100" dirty="0" err="1">
                <a:latin typeface="Montserrat" panose="020B0604020202020204" charset="0"/>
              </a:rPr>
              <a:t>kanker</a:t>
            </a:r>
            <a:r>
              <a:rPr lang="en-US" sz="2100" dirty="0">
                <a:latin typeface="Montserrat" panose="020B0604020202020204" charset="0"/>
              </a:rPr>
              <a:t>.</a:t>
            </a:r>
            <a:endParaRPr lang="en-US" sz="2100" dirty="0">
              <a:solidFill>
                <a:srgbClr val="232323"/>
              </a:solidFill>
              <a:latin typeface="Montserrat" panose="020B0604020202020204" charset="0"/>
            </a:endParaRPr>
          </a:p>
        </p:txBody>
      </p:sp>
      <p:sp>
        <p:nvSpPr>
          <p:cNvPr id="32" name="AutoShape 14"/>
          <p:cNvSpPr/>
          <p:nvPr/>
        </p:nvSpPr>
        <p:spPr>
          <a:xfrm>
            <a:off x="11856381" y="871904"/>
            <a:ext cx="5402920" cy="0"/>
          </a:xfrm>
          <a:prstGeom prst="line">
            <a:avLst/>
          </a:prstGeom>
          <a:ln w="4476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21"/>
          <p:cNvSpPr txBox="1"/>
          <p:nvPr/>
        </p:nvSpPr>
        <p:spPr>
          <a:xfrm>
            <a:off x="11856381" y="758001"/>
            <a:ext cx="5664611" cy="316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100" dirty="0" smtClean="0">
                <a:solidFill>
                  <a:srgbClr val="232323"/>
                </a:solidFill>
                <a:latin typeface="Montserrat Medium"/>
              </a:rPr>
              <a:t>DS 35.0 – Data Science</a:t>
            </a:r>
            <a:endParaRPr lang="en-US" sz="2100" dirty="0">
              <a:solidFill>
                <a:srgbClr val="232323"/>
              </a:solidFill>
              <a:latin typeface="Montserrat Medium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8" y="1344378"/>
            <a:ext cx="6491803" cy="3572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96" y="5558813"/>
            <a:ext cx="6449325" cy="40391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603" y="1346649"/>
            <a:ext cx="5506218" cy="3572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603" y="5348428"/>
            <a:ext cx="5750327" cy="4182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375399" y="0"/>
            <a:ext cx="3912601" cy="10287000"/>
          </a:xfrm>
          <a:prstGeom prst="rect">
            <a:avLst/>
          </a:prstGeom>
          <a:solidFill>
            <a:srgbClr val="038C7F"/>
          </a:solidFill>
        </p:spPr>
      </p:sp>
      <p:sp>
        <p:nvSpPr>
          <p:cNvPr id="11" name="AutoShape 11"/>
          <p:cNvSpPr/>
          <p:nvPr/>
        </p:nvSpPr>
        <p:spPr>
          <a:xfrm>
            <a:off x="1498937" y="4533900"/>
            <a:ext cx="7917196" cy="0"/>
          </a:xfrm>
          <a:prstGeom prst="line">
            <a:avLst/>
          </a:prstGeom>
          <a:ln w="47625" cap="flat">
            <a:solidFill>
              <a:srgbClr val="FCD24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498937" y="3687514"/>
            <a:ext cx="7246112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6600" dirty="0" smtClean="0">
                <a:solidFill>
                  <a:srgbClr val="232323"/>
                </a:solidFill>
                <a:latin typeface="Barlow SemiCondensed Bold"/>
              </a:rPr>
              <a:t>KESIMPULAN</a:t>
            </a:r>
            <a:endParaRPr lang="en-US" sz="6600" dirty="0">
              <a:solidFill>
                <a:srgbClr val="232323"/>
              </a:solidFill>
              <a:latin typeface="Barlow SemiCondense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98937" y="4748955"/>
            <a:ext cx="11574796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Dataset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ini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memiliki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569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sampel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dan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30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fitur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.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Olahan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data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ini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menyatakan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bahwa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sebagian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besar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kasus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adalah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benign (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kanker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jinak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).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Beberapa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fitur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juga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saling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berkorelasi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tinggi</a:t>
            </a:r>
            <a:r>
              <a:rPr lang="en-US" sz="2400" dirty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seperti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mean radius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dan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mean perimeter. Dataset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ini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dapat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membedakan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kanker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jinak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dan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kanker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ganas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dengan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 </a:t>
            </a:r>
            <a:r>
              <a:rPr lang="en-US" sz="2400" dirty="0" err="1" smtClean="0">
                <a:solidFill>
                  <a:srgbClr val="232323"/>
                </a:solidFill>
                <a:latin typeface="Montserrat"/>
              </a:rPr>
              <a:t>baik</a:t>
            </a:r>
            <a:r>
              <a:rPr lang="en-US" sz="2400" dirty="0" smtClean="0">
                <a:solidFill>
                  <a:srgbClr val="232323"/>
                </a:solidFill>
                <a:latin typeface="Montserrat"/>
              </a:rPr>
              <a:t>. </a:t>
            </a:r>
            <a:endParaRPr lang="en-US" sz="2400" dirty="0">
              <a:solidFill>
                <a:srgbClr val="232323"/>
              </a:solidFill>
              <a:latin typeface="Montserrat"/>
            </a:endParaRPr>
          </a:p>
        </p:txBody>
      </p:sp>
      <p:sp>
        <p:nvSpPr>
          <p:cNvPr id="23" name="AutoShape 14"/>
          <p:cNvSpPr/>
          <p:nvPr/>
        </p:nvSpPr>
        <p:spPr>
          <a:xfrm>
            <a:off x="11856381" y="871904"/>
            <a:ext cx="5402920" cy="0"/>
          </a:xfrm>
          <a:prstGeom prst="line">
            <a:avLst/>
          </a:prstGeom>
          <a:ln w="447675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1"/>
          <p:cNvSpPr txBox="1"/>
          <p:nvPr/>
        </p:nvSpPr>
        <p:spPr>
          <a:xfrm>
            <a:off x="11772067" y="736969"/>
            <a:ext cx="5664611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id-ID" sz="2100" dirty="0" smtClean="0">
                <a:solidFill>
                  <a:srgbClr val="232323"/>
                </a:solidFill>
                <a:latin typeface="Montserrat Medium"/>
              </a:rPr>
              <a:t>Putri Adinda Kumalasari</a:t>
            </a:r>
            <a:endParaRPr lang="en-US" sz="2100" dirty="0">
              <a:solidFill>
                <a:srgbClr val="232323"/>
              </a:solidFill>
              <a:latin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AutoShape 2"/>
          <p:cNvSpPr/>
          <p:nvPr/>
        </p:nvSpPr>
        <p:spPr>
          <a:xfrm>
            <a:off x="17761447" y="-5443"/>
            <a:ext cx="3912601" cy="10287000"/>
          </a:xfrm>
          <a:prstGeom prst="rect">
            <a:avLst/>
          </a:prstGeom>
          <a:solidFill>
            <a:srgbClr val="038C7F"/>
          </a:solidFill>
        </p:spPr>
      </p:sp>
      <p:sp>
        <p:nvSpPr>
          <p:cNvPr id="3" name="TextBox 3"/>
          <p:cNvSpPr txBox="1"/>
          <p:nvPr/>
        </p:nvSpPr>
        <p:spPr>
          <a:xfrm>
            <a:off x="4725537" y="726160"/>
            <a:ext cx="8491821" cy="84638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7200" dirty="0" smtClean="0">
                <a:solidFill>
                  <a:srgbClr val="232323"/>
                </a:solidFill>
                <a:latin typeface="Barlow SemiCondensed Bold"/>
              </a:rPr>
              <a:t>TOOLS</a:t>
            </a:r>
            <a:endParaRPr lang="en-US" sz="7200" dirty="0">
              <a:solidFill>
                <a:srgbClr val="232323"/>
              </a:solidFill>
              <a:latin typeface="Barlow SemiCondensed Bold"/>
            </a:endParaRP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457974" y="2014389"/>
            <a:ext cx="3489877" cy="3604345"/>
            <a:chOff x="0" y="0"/>
            <a:chExt cx="6350000" cy="655828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" name="Freeform 1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</a:ln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38C7F"/>
            </a:solidFill>
          </p:spPr>
        </p:sp>
      </p:grpSp>
      <p:sp>
        <p:nvSpPr>
          <p:cNvPr id="31" name="AutoShape 31"/>
          <p:cNvSpPr/>
          <p:nvPr/>
        </p:nvSpPr>
        <p:spPr>
          <a:xfrm>
            <a:off x="1938770" y="2511403"/>
            <a:ext cx="2550810" cy="0"/>
          </a:xfrm>
          <a:prstGeom prst="line">
            <a:avLst/>
          </a:prstGeom>
          <a:ln w="676275" cap="rnd">
            <a:solidFill>
              <a:srgbClr val="FFE2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2203324" y="2352498"/>
            <a:ext cx="1949800" cy="32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2100" dirty="0" smtClean="0">
                <a:solidFill>
                  <a:srgbClr val="232323"/>
                </a:solidFill>
                <a:latin typeface="Montserrat Bold"/>
              </a:rPr>
              <a:t>PYTHON</a:t>
            </a:r>
            <a:endParaRPr lang="en-US" sz="2100" dirty="0">
              <a:solidFill>
                <a:srgbClr val="232323"/>
              </a:solidFill>
              <a:latin typeface="Montserrat Bold"/>
            </a:endParaRPr>
          </a:p>
        </p:txBody>
      </p:sp>
      <p:sp>
        <p:nvSpPr>
          <p:cNvPr id="43" name="AutoShape 2" descr="Python png images | PNGWing"/>
          <p:cNvSpPr>
            <a:spLocks noChangeAspect="1" noChangeArrowheads="1"/>
          </p:cNvSpPr>
          <p:nvPr/>
        </p:nvSpPr>
        <p:spPr bwMode="auto">
          <a:xfrm>
            <a:off x="155574" y="-144463"/>
            <a:ext cx="2587625" cy="258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File:Python-logo-notext.svg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197" y="3050869"/>
            <a:ext cx="2160421" cy="2371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12"/>
          <p:cNvGrpSpPr>
            <a:grpSpLocks noChangeAspect="1"/>
          </p:cNvGrpSpPr>
          <p:nvPr/>
        </p:nvGrpSpPr>
        <p:grpSpPr>
          <a:xfrm>
            <a:off x="5377768" y="2014388"/>
            <a:ext cx="3489877" cy="3604345"/>
            <a:chOff x="0" y="0"/>
            <a:chExt cx="6350000" cy="655828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6" name="Freeform 1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</a:ln>
          </p:spPr>
        </p:sp>
        <p:sp>
          <p:nvSpPr>
            <p:cNvPr id="47" name="Freeform 1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38C7F"/>
            </a:solidFill>
          </p:spPr>
        </p:sp>
      </p:grpSp>
      <p:sp>
        <p:nvSpPr>
          <p:cNvPr id="48" name="AutoShape 31"/>
          <p:cNvSpPr/>
          <p:nvPr/>
        </p:nvSpPr>
        <p:spPr>
          <a:xfrm>
            <a:off x="5847300" y="2537944"/>
            <a:ext cx="2550810" cy="0"/>
          </a:xfrm>
          <a:prstGeom prst="line">
            <a:avLst/>
          </a:prstGeom>
          <a:ln w="676275" cap="rnd">
            <a:solidFill>
              <a:srgbClr val="FFE2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6" descr="matplotlib - NamuWik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8" descr="matplotlib - NamuWiki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000" l="0" r="100000">
                        <a14:foregroundMark x1="6163" y1="46000" x2="6163" y2="46000"/>
                        <a14:foregroundMark x1="25646" y1="32000" x2="25646" y2="32000"/>
                        <a14:foregroundMark x1="34990" y1="23000" x2="34990" y2="23000"/>
                        <a14:foregroundMark x1="41153" y1="53000" x2="41153" y2="53000"/>
                        <a14:foregroundMark x1="53082" y1="34000" x2="53082" y2="34000"/>
                        <a14:foregroundMark x1="54473" y1="44000" x2="54473" y2="44000"/>
                        <a14:foregroundMark x1="57654" y1="34000" x2="57654" y2="34000"/>
                        <a14:foregroundMark x1="60437" y1="30000" x2="60437" y2="30000"/>
                        <a14:foregroundMark x1="58052" y1="47000" x2="58052" y2="47000"/>
                        <a14:foregroundMark x1="57853" y1="69000" x2="57853" y2="69000"/>
                        <a14:foregroundMark x1="59642" y1="58000" x2="59642" y2="58000"/>
                        <a14:foregroundMark x1="62028" y1="65000" x2="62028" y2="65000"/>
                        <a14:foregroundMark x1="65209" y1="67000" x2="65209" y2="67000"/>
                        <a14:foregroundMark x1="63419" y1="38000" x2="63419" y2="38000"/>
                        <a14:foregroundMark x1="63221" y1="51000" x2="63221" y2="51000"/>
                        <a14:foregroundMark x1="64215" y1="81000" x2="64215" y2="81000"/>
                        <a14:foregroundMark x1="66998" y1="49000" x2="66998" y2="49000"/>
                        <a14:foregroundMark x1="63618" y1="25000" x2="63618" y2="25000"/>
                        <a14:foregroundMark x1="69583" y1="40000" x2="69583" y2="40000"/>
                        <a14:foregroundMark x1="70378" y1="32000" x2="70378" y2="32000"/>
                        <a14:foregroundMark x1="76938" y1="30000" x2="76938" y2="30000"/>
                        <a14:foregroundMark x1="82505" y1="50000" x2="82505" y2="50000"/>
                        <a14:foregroundMark x1="82704" y1="13000" x2="82704" y2="13000"/>
                        <a14:foregroundMark x1="87873" y1="26000" x2="87873" y2="2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72" y="3739008"/>
            <a:ext cx="3441519" cy="684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TextBox 35"/>
          <p:cNvSpPr txBox="1"/>
          <p:nvPr/>
        </p:nvSpPr>
        <p:spPr>
          <a:xfrm>
            <a:off x="6167428" y="2353682"/>
            <a:ext cx="1949800" cy="32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2100" dirty="0" smtClean="0">
                <a:solidFill>
                  <a:srgbClr val="232323"/>
                </a:solidFill>
                <a:latin typeface="Montserrat Bold"/>
              </a:rPr>
              <a:t>MATPLOTLIB</a:t>
            </a:r>
            <a:endParaRPr lang="en-US" sz="2100" dirty="0">
              <a:solidFill>
                <a:srgbClr val="232323"/>
              </a:solidFill>
              <a:latin typeface="Montserrat Bold"/>
            </a:endParaRPr>
          </a:p>
        </p:txBody>
      </p:sp>
      <p:grpSp>
        <p:nvGrpSpPr>
          <p:cNvPr id="55" name="Group 12"/>
          <p:cNvGrpSpPr>
            <a:grpSpLocks noChangeAspect="1"/>
          </p:cNvGrpSpPr>
          <p:nvPr/>
        </p:nvGrpSpPr>
        <p:grpSpPr>
          <a:xfrm>
            <a:off x="9295997" y="2055569"/>
            <a:ext cx="3489877" cy="3604345"/>
            <a:chOff x="0" y="0"/>
            <a:chExt cx="6350000" cy="655828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6" name="Freeform 1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</a:ln>
          </p:spPr>
        </p:sp>
        <p:sp>
          <p:nvSpPr>
            <p:cNvPr id="57" name="Freeform 1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38C7F"/>
            </a:solidFill>
          </p:spPr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2" b="89778" l="9778" r="89778">
                        <a14:backgroundMark x1="18667" y1="12000" x2="18667" y2="12000"/>
                        <a14:backgroundMark x1="14222" y1="24889" x2="14222" y2="24889"/>
                        <a14:backgroundMark x1="20444" y1="62222" x2="20444" y2="62222"/>
                        <a14:backgroundMark x1="21778" y1="78667" x2="21778" y2="7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695" y="3042594"/>
            <a:ext cx="3228658" cy="3228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AutoShape 31"/>
          <p:cNvSpPr/>
          <p:nvPr/>
        </p:nvSpPr>
        <p:spPr>
          <a:xfrm>
            <a:off x="9765529" y="2583059"/>
            <a:ext cx="2550810" cy="0"/>
          </a:xfrm>
          <a:prstGeom prst="line">
            <a:avLst/>
          </a:prstGeom>
          <a:ln w="676275" cap="rnd">
            <a:solidFill>
              <a:srgbClr val="FFE2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TextBox 35"/>
          <p:cNvSpPr txBox="1"/>
          <p:nvPr/>
        </p:nvSpPr>
        <p:spPr>
          <a:xfrm>
            <a:off x="10048124" y="2443170"/>
            <a:ext cx="1949800" cy="32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2100" dirty="0" smtClean="0">
                <a:solidFill>
                  <a:srgbClr val="232323"/>
                </a:solidFill>
                <a:latin typeface="Montserrat Bold"/>
              </a:rPr>
              <a:t>SEABORN</a:t>
            </a:r>
            <a:endParaRPr lang="en-US" sz="2100" dirty="0">
              <a:solidFill>
                <a:srgbClr val="232323"/>
              </a:solidFill>
              <a:latin typeface="Montserrat Bold"/>
            </a:endParaRPr>
          </a:p>
        </p:txBody>
      </p:sp>
      <p:grpSp>
        <p:nvGrpSpPr>
          <p:cNvPr id="61" name="Group 12"/>
          <p:cNvGrpSpPr>
            <a:grpSpLocks noChangeAspect="1"/>
          </p:cNvGrpSpPr>
          <p:nvPr/>
        </p:nvGrpSpPr>
        <p:grpSpPr>
          <a:xfrm>
            <a:off x="13214225" y="2057273"/>
            <a:ext cx="3489877" cy="3604345"/>
            <a:chOff x="0" y="0"/>
            <a:chExt cx="6350000" cy="655828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2" name="Freeform 1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</a:ln>
          </p:spPr>
        </p:sp>
        <p:sp>
          <p:nvSpPr>
            <p:cNvPr id="63" name="Freeform 1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38C7F"/>
            </a:solidFill>
          </p:spPr>
        </p:sp>
      </p:grpSp>
      <p:sp>
        <p:nvSpPr>
          <p:cNvPr id="64" name="AutoShape 31"/>
          <p:cNvSpPr/>
          <p:nvPr/>
        </p:nvSpPr>
        <p:spPr>
          <a:xfrm>
            <a:off x="13683758" y="2606967"/>
            <a:ext cx="2550810" cy="0"/>
          </a:xfrm>
          <a:prstGeom prst="line">
            <a:avLst/>
          </a:prstGeom>
          <a:ln w="676275" cap="rnd">
            <a:solidFill>
              <a:srgbClr val="FFE2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5" name="TextBox 35"/>
          <p:cNvSpPr txBox="1"/>
          <p:nvPr/>
        </p:nvSpPr>
        <p:spPr>
          <a:xfrm>
            <a:off x="13993579" y="2511403"/>
            <a:ext cx="1949800" cy="32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2100" dirty="0" smtClean="0">
                <a:solidFill>
                  <a:srgbClr val="232323"/>
                </a:solidFill>
                <a:latin typeface="Montserrat Bold"/>
              </a:rPr>
              <a:t>NUMPY</a:t>
            </a:r>
            <a:endParaRPr lang="en-US" sz="2100" dirty="0">
              <a:solidFill>
                <a:srgbClr val="232323"/>
              </a:solidFill>
              <a:latin typeface="Montserrat Bold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493" r="98806">
                        <a14:foregroundMark x1="20896" y1="21333" x2="20896" y2="21333"/>
                        <a14:foregroundMark x1="11343" y1="32667" x2="11343" y2="32667"/>
                        <a14:foregroundMark x1="20896" y1="39333" x2="20896" y2="39333"/>
                        <a14:foregroundMark x1="28955" y1="28000" x2="28955" y2="28000"/>
                        <a14:foregroundMark x1="8358" y1="49333" x2="8358" y2="49333"/>
                        <a14:foregroundMark x1="15821" y1="68000" x2="15821" y2="68000"/>
                        <a14:foregroundMark x1="11642" y1="57333" x2="11642" y2="57333"/>
                        <a14:foregroundMark x1="7761" y1="63333" x2="7761" y2="63333"/>
                        <a14:foregroundMark x1="17612" y1="56667" x2="17612" y2="56667"/>
                        <a14:foregroundMark x1="24478" y1="54000" x2="24478" y2="54000"/>
                        <a14:foregroundMark x1="32836" y1="44667" x2="32836" y2="44667"/>
                        <a14:foregroundMark x1="24776" y1="74000" x2="24776" y2="74000"/>
                        <a14:foregroundMark x1="33731" y1="66667" x2="33731" y2="66667"/>
                        <a14:foregroundMark x1="40896" y1="48000" x2="40896" y2="48000"/>
                        <a14:foregroundMark x1="52537" y1="52000" x2="52537" y2="52000"/>
                        <a14:foregroundMark x1="62090" y1="56667" x2="62090" y2="56667"/>
                        <a14:foregroundMark x1="76418" y1="49333" x2="76418" y2="49333"/>
                        <a14:foregroundMark x1="86866" y1="54000" x2="86866" y2="5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981" y="3399659"/>
            <a:ext cx="3314364" cy="148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7" name="Group 12"/>
          <p:cNvGrpSpPr>
            <a:grpSpLocks noChangeAspect="1"/>
          </p:cNvGrpSpPr>
          <p:nvPr/>
        </p:nvGrpSpPr>
        <p:grpSpPr>
          <a:xfrm>
            <a:off x="3436588" y="5989509"/>
            <a:ext cx="3489877" cy="3604345"/>
            <a:chOff x="0" y="0"/>
            <a:chExt cx="6350000" cy="655828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8" name="Freeform 1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</a:ln>
          </p:spPr>
        </p:sp>
        <p:sp>
          <p:nvSpPr>
            <p:cNvPr id="69" name="Freeform 1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38C7F"/>
            </a:solidFill>
          </p:spPr>
        </p:sp>
      </p:grpSp>
      <p:grpSp>
        <p:nvGrpSpPr>
          <p:cNvPr id="70" name="Group 12"/>
          <p:cNvGrpSpPr>
            <a:grpSpLocks noChangeAspect="1"/>
          </p:cNvGrpSpPr>
          <p:nvPr/>
        </p:nvGrpSpPr>
        <p:grpSpPr>
          <a:xfrm>
            <a:off x="11334274" y="5959326"/>
            <a:ext cx="3489877" cy="3604345"/>
            <a:chOff x="0" y="0"/>
            <a:chExt cx="6350000" cy="655828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1" name="Freeform 1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</a:ln>
          </p:spPr>
        </p:sp>
        <p:sp>
          <p:nvSpPr>
            <p:cNvPr id="72" name="Freeform 1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38C7F"/>
            </a:solidFill>
          </p:spPr>
        </p:sp>
      </p:grpSp>
      <p:sp>
        <p:nvSpPr>
          <p:cNvPr id="73" name="AutoShape 31"/>
          <p:cNvSpPr/>
          <p:nvPr/>
        </p:nvSpPr>
        <p:spPr>
          <a:xfrm>
            <a:off x="3906121" y="6515100"/>
            <a:ext cx="2550810" cy="0"/>
          </a:xfrm>
          <a:prstGeom prst="line">
            <a:avLst/>
          </a:prstGeom>
          <a:ln w="676275" cap="rnd">
            <a:solidFill>
              <a:srgbClr val="FFE2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AutoShape 31"/>
          <p:cNvSpPr/>
          <p:nvPr/>
        </p:nvSpPr>
        <p:spPr>
          <a:xfrm flipV="1">
            <a:off x="11708297" y="6537581"/>
            <a:ext cx="2693191" cy="10999"/>
          </a:xfrm>
          <a:prstGeom prst="line">
            <a:avLst/>
          </a:prstGeom>
          <a:ln w="676275" cap="rnd">
            <a:solidFill>
              <a:srgbClr val="FFE2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TextBox 35"/>
          <p:cNvSpPr txBox="1"/>
          <p:nvPr/>
        </p:nvSpPr>
        <p:spPr>
          <a:xfrm>
            <a:off x="4153124" y="6357251"/>
            <a:ext cx="1949800" cy="32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2100" dirty="0" smtClean="0">
                <a:solidFill>
                  <a:srgbClr val="232323"/>
                </a:solidFill>
                <a:latin typeface="Montserrat Bold"/>
              </a:rPr>
              <a:t>PANDAS</a:t>
            </a:r>
            <a:endParaRPr lang="en-US" sz="2100" dirty="0">
              <a:solidFill>
                <a:srgbClr val="232323"/>
              </a:solidFill>
              <a:latin typeface="Montserrat Bold"/>
            </a:endParaRPr>
          </a:p>
        </p:txBody>
      </p:sp>
      <p:sp>
        <p:nvSpPr>
          <p:cNvPr id="76" name="TextBox 35"/>
          <p:cNvSpPr txBox="1"/>
          <p:nvPr/>
        </p:nvSpPr>
        <p:spPr>
          <a:xfrm>
            <a:off x="12212678" y="6357760"/>
            <a:ext cx="1949800" cy="32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2100" dirty="0" smtClean="0">
                <a:solidFill>
                  <a:srgbClr val="232323"/>
                </a:solidFill>
                <a:latin typeface="Montserrat Bold"/>
              </a:rPr>
              <a:t>SKLEARN</a:t>
            </a:r>
            <a:endParaRPr lang="en-US" sz="2100" dirty="0">
              <a:solidFill>
                <a:srgbClr val="232323"/>
              </a:solidFill>
              <a:latin typeface="Montserrat Bold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78" b="89778" l="0" r="99556">
                        <a14:foregroundMark x1="7111" y1="47556" x2="7111" y2="47556"/>
                        <a14:foregroundMark x1="10667" y1="47556" x2="10667" y2="47556"/>
                        <a14:foregroundMark x1="10222" y1="42222" x2="10222" y2="42222"/>
                        <a14:foregroundMark x1="10667" y1="54667" x2="10667" y2="54667"/>
                        <a14:foregroundMark x1="15111" y1="46667" x2="15111" y2="46667"/>
                        <a14:foregroundMark x1="15556" y1="52444" x2="15556" y2="52444"/>
                        <a14:foregroundMark x1="15111" y1="59111" x2="15111" y2="59111"/>
                        <a14:foregroundMark x1="20444" y1="45333" x2="20444" y2="45333"/>
                        <a14:foregroundMark x1="31111" y1="51111" x2="31111" y2="51111"/>
                        <a14:foregroundMark x1="43556" y1="47556" x2="43556" y2="47556"/>
                        <a14:foregroundMark x1="54222" y1="50222" x2="54222" y2="50222"/>
                        <a14:foregroundMark x1="64889" y1="50222" x2="64889" y2="50222"/>
                        <a14:foregroundMark x1="76444" y1="51111" x2="76444" y2="51111"/>
                        <a14:foregroundMark x1="89778" y1="48000" x2="89778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24" y="6477095"/>
            <a:ext cx="3209400" cy="2930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371" y="7137884"/>
            <a:ext cx="3032793" cy="1635330"/>
          </a:xfrm>
          <a:prstGeom prst="rect">
            <a:avLst/>
          </a:prstGeom>
        </p:spPr>
      </p:pic>
      <p:sp>
        <p:nvSpPr>
          <p:cNvPr id="80" name="AutoShape 2"/>
          <p:cNvSpPr/>
          <p:nvPr/>
        </p:nvSpPr>
        <p:spPr>
          <a:xfrm rot="16200000">
            <a:off x="11177312" y="6609321"/>
            <a:ext cx="3912601" cy="10287000"/>
          </a:xfrm>
          <a:prstGeom prst="rect">
            <a:avLst/>
          </a:prstGeom>
          <a:solidFill>
            <a:srgbClr val="038C7F"/>
          </a:solidFill>
        </p:spPr>
      </p:sp>
      <p:sp>
        <p:nvSpPr>
          <p:cNvPr id="81" name="AutoShape 2"/>
          <p:cNvSpPr/>
          <p:nvPr/>
        </p:nvSpPr>
        <p:spPr>
          <a:xfrm rot="16200000">
            <a:off x="1480287" y="6611893"/>
            <a:ext cx="3912601" cy="10287000"/>
          </a:xfrm>
          <a:prstGeom prst="rect">
            <a:avLst/>
          </a:prstGeom>
          <a:solidFill>
            <a:srgbClr val="038C7F"/>
          </a:solidFill>
        </p:spPr>
      </p:sp>
      <p:sp>
        <p:nvSpPr>
          <p:cNvPr id="82" name="AutoShape 2"/>
          <p:cNvSpPr/>
          <p:nvPr/>
        </p:nvSpPr>
        <p:spPr>
          <a:xfrm>
            <a:off x="-3575253" y="-10886"/>
            <a:ext cx="3912601" cy="10287000"/>
          </a:xfrm>
          <a:prstGeom prst="rect">
            <a:avLst/>
          </a:prstGeom>
          <a:solidFill>
            <a:srgbClr val="038C7F"/>
          </a:solidFill>
        </p:spPr>
      </p:sp>
      <p:sp>
        <p:nvSpPr>
          <p:cNvPr id="83" name="AutoShape 2"/>
          <p:cNvSpPr/>
          <p:nvPr/>
        </p:nvSpPr>
        <p:spPr>
          <a:xfrm rot="16200000">
            <a:off x="3052326" y="-6694036"/>
            <a:ext cx="3912601" cy="10287000"/>
          </a:xfrm>
          <a:prstGeom prst="rect">
            <a:avLst/>
          </a:prstGeom>
          <a:solidFill>
            <a:srgbClr val="038C7F"/>
          </a:solidFill>
        </p:spPr>
      </p:sp>
      <p:sp>
        <p:nvSpPr>
          <p:cNvPr id="84" name="AutoShape 2"/>
          <p:cNvSpPr/>
          <p:nvPr/>
        </p:nvSpPr>
        <p:spPr>
          <a:xfrm rot="16200000">
            <a:off x="13243100" y="-6698807"/>
            <a:ext cx="3912601" cy="10287000"/>
          </a:xfrm>
          <a:prstGeom prst="rect">
            <a:avLst/>
          </a:prstGeom>
          <a:solidFill>
            <a:srgbClr val="038C7F"/>
          </a:solidFill>
        </p:spPr>
      </p:sp>
      <p:grpSp>
        <p:nvGrpSpPr>
          <p:cNvPr id="85" name="Group 12"/>
          <p:cNvGrpSpPr>
            <a:grpSpLocks noChangeAspect="1"/>
          </p:cNvGrpSpPr>
          <p:nvPr/>
        </p:nvGrpSpPr>
        <p:grpSpPr>
          <a:xfrm>
            <a:off x="7443717" y="6017314"/>
            <a:ext cx="3489877" cy="3604345"/>
            <a:chOff x="0" y="0"/>
            <a:chExt cx="6350000" cy="655828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6" name="Freeform 1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</a:ln>
          </p:spPr>
        </p:sp>
        <p:sp>
          <p:nvSpPr>
            <p:cNvPr id="87" name="Freeform 1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38C7F"/>
            </a:solidFill>
          </p:spPr>
        </p:sp>
      </p:grpSp>
      <p:sp>
        <p:nvSpPr>
          <p:cNvPr id="88" name="AutoShape 31"/>
          <p:cNvSpPr/>
          <p:nvPr/>
        </p:nvSpPr>
        <p:spPr>
          <a:xfrm>
            <a:off x="7973841" y="6585857"/>
            <a:ext cx="2550810" cy="0"/>
          </a:xfrm>
          <a:prstGeom prst="line">
            <a:avLst/>
          </a:prstGeom>
          <a:ln w="676275" cap="rnd">
            <a:solidFill>
              <a:srgbClr val="FFE2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9" name="TextBox 35"/>
          <p:cNvSpPr txBox="1"/>
          <p:nvPr/>
        </p:nvSpPr>
        <p:spPr>
          <a:xfrm>
            <a:off x="8087253" y="6476490"/>
            <a:ext cx="2310896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2100" dirty="0" smtClean="0">
                <a:solidFill>
                  <a:srgbClr val="232323"/>
                </a:solidFill>
                <a:latin typeface="Montserrat Bold"/>
              </a:rPr>
              <a:t>GOOGLE COLAB</a:t>
            </a:r>
            <a:endParaRPr lang="en-US" sz="2100" dirty="0">
              <a:solidFill>
                <a:srgbClr val="232323"/>
              </a:solidFill>
              <a:latin typeface="Montserrat Bold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6224" y1="44886" x2="26224" y2="44886"/>
                        <a14:foregroundMark x1="51748" y1="57386" x2="51748" y2="573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562" y="6818575"/>
            <a:ext cx="3949759" cy="2430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471</Words>
  <Application>Microsoft Office PowerPoint</Application>
  <PresentationFormat>Custom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Barlow SemiCondensed Semi-Bold</vt:lpstr>
      <vt:lpstr>Montserrat</vt:lpstr>
      <vt:lpstr>Montserrat Bold</vt:lpstr>
      <vt:lpstr>Montserrat Medium Italics</vt:lpstr>
      <vt:lpstr>Barlow SemiCondensed Bold</vt:lpstr>
      <vt:lpstr>Calibri</vt:lpstr>
      <vt:lpstr>Montserrat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32</dc:title>
  <dc:creator>sani</dc:creator>
  <cp:lastModifiedBy>sani</cp:lastModifiedBy>
  <cp:revision>44</cp:revision>
  <dcterms:created xsi:type="dcterms:W3CDTF">2006-08-16T00:00:00Z</dcterms:created>
  <dcterms:modified xsi:type="dcterms:W3CDTF">2025-01-30T07:56:31Z</dcterms:modified>
  <dc:identifier>DAFwSZF9lIM</dc:identifier>
</cp:coreProperties>
</file>